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2" r:id="rId2"/>
  </p:sldMasterIdLst>
  <p:notesMasterIdLst>
    <p:notesMasterId r:id="rId34"/>
  </p:notesMasterIdLst>
  <p:handoutMasterIdLst>
    <p:handoutMasterId r:id="rId35"/>
  </p:handoutMasterIdLst>
  <p:sldIdLst>
    <p:sldId id="324" r:id="rId3"/>
    <p:sldId id="344" r:id="rId4"/>
    <p:sldId id="348" r:id="rId5"/>
    <p:sldId id="333" r:id="rId6"/>
    <p:sldId id="352" r:id="rId7"/>
    <p:sldId id="340" r:id="rId8"/>
    <p:sldId id="351" r:id="rId9"/>
    <p:sldId id="330" r:id="rId10"/>
    <p:sldId id="349" r:id="rId11"/>
    <p:sldId id="353" r:id="rId12"/>
    <p:sldId id="375" r:id="rId13"/>
    <p:sldId id="355" r:id="rId14"/>
    <p:sldId id="357" r:id="rId15"/>
    <p:sldId id="356" r:id="rId16"/>
    <p:sldId id="354" r:id="rId17"/>
    <p:sldId id="376" r:id="rId18"/>
    <p:sldId id="377" r:id="rId19"/>
    <p:sldId id="359" r:id="rId20"/>
    <p:sldId id="378" r:id="rId21"/>
    <p:sldId id="361" r:id="rId22"/>
    <p:sldId id="363" r:id="rId23"/>
    <p:sldId id="364" r:id="rId24"/>
    <p:sldId id="379" r:id="rId25"/>
    <p:sldId id="380" r:id="rId26"/>
    <p:sldId id="381" r:id="rId27"/>
    <p:sldId id="382" r:id="rId28"/>
    <p:sldId id="383" r:id="rId29"/>
    <p:sldId id="384" r:id="rId30"/>
    <p:sldId id="385" r:id="rId31"/>
    <p:sldId id="374" r:id="rId32"/>
    <p:sldId id="279" r:id="rId33"/>
  </p:sldIdLst>
  <p:sldSz cx="13004800" cy="9753600"/>
  <p:notesSz cx="6858000" cy="9144000"/>
  <p:defaultTextStyle>
    <a:lvl1pPr algn="ctr" defTabSz="584170">
      <a:defRPr sz="2100">
        <a:latin typeface="+mn-lt"/>
        <a:ea typeface="+mn-ea"/>
        <a:cs typeface="+mn-cs"/>
        <a:sym typeface="Helvetica Neue Light"/>
      </a:defRPr>
    </a:lvl1pPr>
    <a:lvl2pPr indent="342882" algn="ctr" defTabSz="584170">
      <a:defRPr sz="2100">
        <a:latin typeface="+mn-lt"/>
        <a:ea typeface="+mn-ea"/>
        <a:cs typeface="+mn-cs"/>
        <a:sym typeface="Helvetica Neue Light"/>
      </a:defRPr>
    </a:lvl2pPr>
    <a:lvl3pPr indent="685765" algn="ctr" defTabSz="584170">
      <a:defRPr sz="2100">
        <a:latin typeface="+mn-lt"/>
        <a:ea typeface="+mn-ea"/>
        <a:cs typeface="+mn-cs"/>
        <a:sym typeface="Helvetica Neue Light"/>
      </a:defRPr>
    </a:lvl3pPr>
    <a:lvl4pPr indent="1028647" algn="ctr" defTabSz="584170">
      <a:defRPr sz="2100">
        <a:latin typeface="+mn-lt"/>
        <a:ea typeface="+mn-ea"/>
        <a:cs typeface="+mn-cs"/>
        <a:sym typeface="Helvetica Neue Light"/>
      </a:defRPr>
    </a:lvl4pPr>
    <a:lvl5pPr indent="1371530" algn="ctr" defTabSz="584170">
      <a:defRPr sz="2100">
        <a:latin typeface="+mn-lt"/>
        <a:ea typeface="+mn-ea"/>
        <a:cs typeface="+mn-cs"/>
        <a:sym typeface="Helvetica Neue Light"/>
      </a:defRPr>
    </a:lvl5pPr>
    <a:lvl6pPr indent="1714412" algn="ctr" defTabSz="584170">
      <a:defRPr sz="2100">
        <a:latin typeface="+mn-lt"/>
        <a:ea typeface="+mn-ea"/>
        <a:cs typeface="+mn-cs"/>
        <a:sym typeface="Helvetica Neue Light"/>
      </a:defRPr>
    </a:lvl6pPr>
    <a:lvl7pPr indent="2057295" algn="ctr" defTabSz="584170">
      <a:defRPr sz="2100">
        <a:latin typeface="+mn-lt"/>
        <a:ea typeface="+mn-ea"/>
        <a:cs typeface="+mn-cs"/>
        <a:sym typeface="Helvetica Neue Light"/>
      </a:defRPr>
    </a:lvl7pPr>
    <a:lvl8pPr indent="2400177" algn="ctr" defTabSz="584170">
      <a:defRPr sz="2100">
        <a:latin typeface="+mn-lt"/>
        <a:ea typeface="+mn-ea"/>
        <a:cs typeface="+mn-cs"/>
        <a:sym typeface="Helvetica Neue Light"/>
      </a:defRPr>
    </a:lvl8pPr>
    <a:lvl9pPr indent="2743060" algn="ctr" defTabSz="584170">
      <a:defRPr sz="2100">
        <a:latin typeface="+mn-lt"/>
        <a:ea typeface="+mn-ea"/>
        <a:cs typeface="+mn-cs"/>
        <a:sym typeface="Helvetica Neue Ligh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owalter, Buddy" initials="SB" lastIdx="1" clrIdx="0">
    <p:extLst>
      <p:ext uri="{19B8F6BF-5375-455C-9EA6-DF929625EA0E}">
        <p15:presenceInfo xmlns:p15="http://schemas.microsoft.com/office/powerpoint/2012/main" userId="S-1-5-21-734530592-1179863375-281947949-10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76A39"/>
    <a:srgbClr val="74A6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
          <a:latin typeface="Helvetica Neue"/>
          <a:ea typeface="Helvetica Neue"/>
          <a:cs typeface="Helvetica Neue"/>
        </a:font>
        <a:srgbClr val="000000"/>
      </a:tcTxStyle>
      <a:tcStyle>
        <a:tcBdr>
          <a:left>
            <a:ln w="12700" cap="flat">
              <a:solidFill>
                <a:srgbClr val="B0ABB0"/>
              </a:solidFill>
              <a:prstDash val="solid"/>
              <a:miter lim="400000"/>
            </a:ln>
          </a:left>
          <a:right>
            <a:ln w="12700" cap="flat">
              <a:solidFill>
                <a:srgbClr val="B0ABB0"/>
              </a:solidFill>
              <a:prstDash val="solid"/>
              <a:miter lim="400000"/>
            </a:ln>
          </a:right>
          <a:top>
            <a:ln w="12700" cap="flat">
              <a:solidFill>
                <a:srgbClr val="B0ABB0"/>
              </a:solidFill>
              <a:prstDash val="solid"/>
              <a:miter lim="400000"/>
            </a:ln>
          </a:top>
          <a:bottom>
            <a:ln w="12700" cap="flat">
              <a:solidFill>
                <a:srgbClr val="B0ABB0"/>
              </a:solidFill>
              <a:prstDash val="solid"/>
              <a:miter lim="400000"/>
            </a:ln>
          </a:bottom>
          <a:insideH>
            <a:ln w="12700" cap="flat">
              <a:solidFill>
                <a:srgbClr val="B0ABB0"/>
              </a:solidFill>
              <a:prstDash val="solid"/>
              <a:miter lim="400000"/>
            </a:ln>
          </a:insideH>
          <a:insideV>
            <a:ln w="12700" cap="flat">
              <a:solidFill>
                <a:srgbClr val="B0ABB0"/>
              </a:solidFill>
              <a:prstDash val="solid"/>
              <a:miter lim="400000"/>
            </a:ln>
          </a:insideV>
        </a:tcBdr>
        <a:fill>
          <a:noFill/>
        </a:fill>
      </a:tcStyle>
    </a:wholeTbl>
    <a:band2H>
      <a:tcTxStyle/>
      <a:tcStyle>
        <a:tcBdr/>
        <a:fill>
          <a:solidFill>
            <a:srgbClr val="EFF1F3"/>
          </a:solidFill>
        </a:fill>
      </a:tcStyle>
    </a:band2H>
    <a:firstCol>
      <a:tcTxStyle b="off" i="off">
        <a:font>
          <a:latin typeface="Helvetica Neue"/>
          <a:ea typeface="Helvetica Neue"/>
          <a:cs typeface="Helvetica Neue"/>
        </a:font>
        <a:srgbClr val="000000"/>
      </a:tcTxStyle>
      <a:tcStyle>
        <a:tcBdr>
          <a:left>
            <a:ln w="25400" cap="flat">
              <a:solidFill>
                <a:srgbClr val="B0ABB0"/>
              </a:solidFill>
              <a:prstDash val="solid"/>
              <a:miter lim="400000"/>
            </a:ln>
          </a:left>
          <a:right>
            <a:ln w="25400" cap="flat">
              <a:solidFill>
                <a:srgbClr val="B0ABB0"/>
              </a:solidFill>
              <a:prstDash val="solid"/>
              <a:miter lim="400000"/>
            </a:ln>
          </a:right>
          <a:top>
            <a:ln w="25400" cap="flat">
              <a:solidFill>
                <a:srgbClr val="B0ABB0"/>
              </a:solidFill>
              <a:prstDash val="solid"/>
              <a:miter lim="400000"/>
            </a:ln>
          </a:top>
          <a:bottom>
            <a:ln w="25400" cap="flat">
              <a:solidFill>
                <a:srgbClr val="B0ABB0"/>
              </a:solidFill>
              <a:prstDash val="solid"/>
              <a:miter lim="400000"/>
            </a:ln>
          </a:bottom>
          <a:insideH>
            <a:ln w="25400" cap="flat">
              <a:solidFill>
                <a:srgbClr val="B0ABB0"/>
              </a:solidFill>
              <a:prstDash val="solid"/>
              <a:miter lim="400000"/>
            </a:ln>
          </a:insideH>
          <a:insideV>
            <a:ln w="25400" cap="flat">
              <a:solidFill>
                <a:srgbClr val="B0ABB0"/>
              </a:solidFill>
              <a:prstDash val="solid"/>
              <a:miter lim="400000"/>
            </a:ln>
          </a:insideV>
        </a:tcBdr>
        <a:fill>
          <a:solidFill>
            <a:srgbClr val="DBDBDB"/>
          </a:solidFill>
        </a:fill>
      </a:tcStyle>
    </a:firstCol>
    <a:lastRow>
      <a:tcTxStyle b="off" i="off">
        <a:font>
          <a:latin typeface="Helvetica Neue"/>
          <a:ea typeface="Helvetica Neue"/>
          <a:cs typeface="Helvetica Neue"/>
        </a:font>
        <a:srgbClr val="FFFFFF"/>
      </a:tcTxStyle>
      <a:tcStyle>
        <a:tcBdr>
          <a:left>
            <a:ln w="25400" cap="flat">
              <a:solidFill>
                <a:srgbClr val="B0ABB0"/>
              </a:solidFill>
              <a:prstDash val="solid"/>
              <a:miter lim="400000"/>
            </a:ln>
          </a:left>
          <a:right>
            <a:ln w="25400" cap="flat">
              <a:solidFill>
                <a:srgbClr val="B0ABB0"/>
              </a:solidFill>
              <a:prstDash val="solid"/>
              <a:miter lim="400000"/>
            </a:ln>
          </a:right>
          <a:top>
            <a:ln w="25400" cap="flat">
              <a:solidFill>
                <a:srgbClr val="B0ABB0"/>
              </a:solidFill>
              <a:prstDash val="solid"/>
              <a:miter lim="400000"/>
            </a:ln>
          </a:top>
          <a:bottom>
            <a:ln w="25400" cap="flat">
              <a:solidFill>
                <a:srgbClr val="B0ABB0"/>
              </a:solidFill>
              <a:prstDash val="solid"/>
              <a:miter lim="400000"/>
            </a:ln>
          </a:bottom>
          <a:insideH>
            <a:ln w="25400" cap="flat">
              <a:solidFill>
                <a:srgbClr val="B0ABB0"/>
              </a:solidFill>
              <a:prstDash val="solid"/>
              <a:miter lim="400000"/>
            </a:ln>
          </a:insideH>
          <a:insideV>
            <a:ln w="25400" cap="flat">
              <a:solidFill>
                <a:srgbClr val="B0ABB0"/>
              </a:solidFill>
              <a:prstDash val="solid"/>
              <a:miter lim="400000"/>
            </a:ln>
          </a:insideV>
        </a:tcBdr>
        <a:fill>
          <a:solidFill>
            <a:srgbClr val="777579"/>
          </a:solidFill>
        </a:fill>
      </a:tcStyle>
    </a:lastRow>
    <a:firstRow>
      <a:tcTxStyle b="off" i="off">
        <a:font>
          <a:latin typeface="Helvetica Neue"/>
          <a:ea typeface="Helvetica Neue"/>
          <a:cs typeface="Helvetica Neue"/>
        </a:font>
        <a:srgbClr val="FFFFFF"/>
      </a:tcTxStyle>
      <a:tcStyle>
        <a:tcBdr>
          <a:left>
            <a:ln w="25400" cap="flat">
              <a:solidFill>
                <a:srgbClr val="B0ABB0"/>
              </a:solidFill>
              <a:prstDash val="solid"/>
              <a:miter lim="400000"/>
            </a:ln>
          </a:left>
          <a:right>
            <a:ln w="25400" cap="flat">
              <a:solidFill>
                <a:srgbClr val="B0ABB0"/>
              </a:solidFill>
              <a:prstDash val="solid"/>
              <a:miter lim="400000"/>
            </a:ln>
          </a:right>
          <a:top>
            <a:ln w="25400" cap="flat">
              <a:solidFill>
                <a:srgbClr val="B0ABB0"/>
              </a:solidFill>
              <a:prstDash val="solid"/>
              <a:miter lim="400000"/>
            </a:ln>
          </a:top>
          <a:bottom>
            <a:ln w="25400" cap="flat">
              <a:solidFill>
                <a:srgbClr val="B0ABB0"/>
              </a:solidFill>
              <a:prstDash val="solid"/>
              <a:miter lim="400000"/>
            </a:ln>
          </a:bottom>
          <a:insideH>
            <a:ln w="25400" cap="flat">
              <a:solidFill>
                <a:srgbClr val="B0ABB0"/>
              </a:solidFill>
              <a:prstDash val="solid"/>
              <a:miter lim="400000"/>
            </a:ln>
          </a:insideH>
          <a:insideV>
            <a:ln w="25400" cap="flat">
              <a:solidFill>
                <a:srgbClr val="B0ABB0"/>
              </a:solidFill>
              <a:prstDash val="solid"/>
              <a:miter lim="400000"/>
            </a:ln>
          </a:insideV>
        </a:tcBdr>
        <a:fill>
          <a:solidFill>
            <a:srgbClr val="777579"/>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720" autoAdjust="0"/>
    <p:restoredTop sz="69669" autoAdjust="0"/>
  </p:normalViewPr>
  <p:slideViewPr>
    <p:cSldViewPr snapToGrid="0" snapToObjects="1">
      <p:cViewPr varScale="1">
        <p:scale>
          <a:sx n="49" d="100"/>
          <a:sy n="49" d="100"/>
        </p:scale>
        <p:origin x="1548" y="56"/>
      </p:cViewPr>
      <p:guideLst>
        <p:guide orient="horz" pos="3072"/>
        <p:guide pos="4096"/>
      </p:guideLst>
    </p:cSldViewPr>
  </p:slideViewPr>
  <p:outlineViewPr>
    <p:cViewPr>
      <p:scale>
        <a:sx n="33" d="100"/>
        <a:sy n="33" d="100"/>
      </p:scale>
      <p:origin x="0" y="-8520"/>
    </p:cViewPr>
  </p:outlineViewPr>
  <p:notesTextViewPr>
    <p:cViewPr>
      <p:scale>
        <a:sx n="100" d="100"/>
        <a:sy n="100" d="100"/>
      </p:scale>
      <p:origin x="0" y="0"/>
    </p:cViewPr>
  </p:notesTextViewPr>
  <p:sorterViewPr>
    <p:cViewPr>
      <p:scale>
        <a:sx n="66" d="100"/>
        <a:sy n="66" d="100"/>
      </p:scale>
      <p:origin x="0" y="-9806"/>
    </p:cViewPr>
  </p:sorterViewPr>
  <p:notesViewPr>
    <p:cSldViewPr snapToGrid="0" snapToObjects="1">
      <p:cViewPr varScale="1">
        <p:scale>
          <a:sx n="172" d="100"/>
          <a:sy n="172" d="100"/>
        </p:scale>
        <p:origin x="6552" y="2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C5BDBB2-A997-AF45-A777-9CA4910146DB}" type="datetimeFigureOut">
              <a:rPr lang="en-US" smtClean="0"/>
              <a:pPr/>
              <a:t>5/23/2019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a:t>Copyright © 2015 American Wood Council</a:t>
            </a:r>
          </a:p>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0A0801-76A4-5544-8D5E-441E48F8788D}" type="slidenum">
              <a:rPr lang="en-US" smtClean="0"/>
              <a:pPr/>
              <a:t>‹#›</a:t>
            </a:fld>
            <a:endParaRPr lang="en-US"/>
          </a:p>
        </p:txBody>
      </p:sp>
    </p:spTree>
    <p:extLst>
      <p:ext uri="{BB962C8B-B14F-4D97-AF65-F5344CB8AC3E}">
        <p14:creationId xmlns:p14="http://schemas.microsoft.com/office/powerpoint/2010/main" val="38492103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98" name="Shape 19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600942343"/>
      </p:ext>
    </p:extLst>
  </p:cSld>
  <p:clrMap bg1="lt1" tx1="dk1" bg2="lt2" tx2="dk2" accent1="accent1" accent2="accent2" accent3="accent3" accent4="accent4" accent5="accent5" accent6="accent6" hlink="hlink" folHlink="folHlink"/>
  <p:hf hdr="0" ftr="0" dt="0"/>
  <p:notesStyle>
    <a:lvl1pPr defTabSz="584170">
      <a:defRPr sz="2100">
        <a:latin typeface="Lucida Grande"/>
        <a:ea typeface="Lucida Grande"/>
        <a:cs typeface="Lucida Grande"/>
        <a:sym typeface="Lucida Grande"/>
      </a:defRPr>
    </a:lvl1pPr>
    <a:lvl2pPr indent="228589" defTabSz="584170">
      <a:defRPr sz="2100">
        <a:latin typeface="Lucida Grande"/>
        <a:ea typeface="Lucida Grande"/>
        <a:cs typeface="Lucida Grande"/>
        <a:sym typeface="Lucida Grande"/>
      </a:defRPr>
    </a:lvl2pPr>
    <a:lvl3pPr indent="457176" defTabSz="584170">
      <a:defRPr sz="2100">
        <a:latin typeface="Lucida Grande"/>
        <a:ea typeface="Lucida Grande"/>
        <a:cs typeface="Lucida Grande"/>
        <a:sym typeface="Lucida Grande"/>
      </a:defRPr>
    </a:lvl3pPr>
    <a:lvl4pPr indent="685765" defTabSz="584170">
      <a:defRPr sz="2100">
        <a:latin typeface="Lucida Grande"/>
        <a:ea typeface="Lucida Grande"/>
        <a:cs typeface="Lucida Grande"/>
        <a:sym typeface="Lucida Grande"/>
      </a:defRPr>
    </a:lvl4pPr>
    <a:lvl5pPr indent="914354" defTabSz="584170">
      <a:defRPr sz="2100">
        <a:latin typeface="Lucida Grande"/>
        <a:ea typeface="Lucida Grande"/>
        <a:cs typeface="Lucida Grande"/>
        <a:sym typeface="Lucida Grande"/>
      </a:defRPr>
    </a:lvl5pPr>
    <a:lvl6pPr indent="1142941" defTabSz="584170">
      <a:defRPr sz="2100">
        <a:latin typeface="Lucida Grande"/>
        <a:ea typeface="Lucida Grande"/>
        <a:cs typeface="Lucida Grande"/>
        <a:sym typeface="Lucida Grande"/>
      </a:defRPr>
    </a:lvl6pPr>
    <a:lvl7pPr indent="1371530" defTabSz="584170">
      <a:defRPr sz="2100">
        <a:latin typeface="Lucida Grande"/>
        <a:ea typeface="Lucida Grande"/>
        <a:cs typeface="Lucida Grande"/>
        <a:sym typeface="Lucida Grande"/>
      </a:defRPr>
    </a:lvl7pPr>
    <a:lvl8pPr indent="1600119" defTabSz="584170">
      <a:defRPr sz="2100">
        <a:latin typeface="Lucida Grande"/>
        <a:ea typeface="Lucida Grande"/>
        <a:cs typeface="Lucida Grande"/>
        <a:sym typeface="Lucida Grande"/>
      </a:defRPr>
    </a:lvl8pPr>
    <a:lvl9pPr indent="1828706" defTabSz="584170">
      <a:defRPr sz="21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6838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in most cases the truss will continue to carry most normal loads that are being applied to it. The cut member will generally cause noticeable defection that will warrant inspection.</a:t>
            </a:r>
          </a:p>
        </p:txBody>
      </p:sp>
    </p:spTree>
    <p:extLst>
      <p:ext uri="{BB962C8B-B14F-4D97-AF65-F5344CB8AC3E}">
        <p14:creationId xmlns:p14="http://schemas.microsoft.com/office/powerpoint/2010/main" val="3404343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cut member will generally cause noticeable defection that will warrant inspection.</a:t>
            </a:r>
          </a:p>
        </p:txBody>
      </p:sp>
    </p:spTree>
    <p:extLst>
      <p:ext uri="{BB962C8B-B14F-4D97-AF65-F5344CB8AC3E}">
        <p14:creationId xmlns:p14="http://schemas.microsoft.com/office/powerpoint/2010/main" val="3528469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84200" rtl="0" latinLnBrk="1" hangingPunct="0"/>
            <a:r>
              <a:rPr lang="en-US" dirty="0"/>
              <a:t>The manufacturing process for trusses ranges from considerable manual assembly to entirely automated processes.</a:t>
            </a:r>
          </a:p>
          <a:p>
            <a:pPr defTabSz="584200" rtl="0" latinLnBrk="1" hangingPunct="0"/>
            <a:endParaRPr lang="en-US" dirty="0"/>
          </a:p>
          <a:p>
            <a:pPr defTabSz="584200" rtl="0" latinLnBrk="1" hangingPunct="0"/>
            <a:r>
              <a:rPr lang="en-US" dirty="0"/>
              <a:t>The calculation of forces within the truss elements and connector plates is based on the laws of physics and to a great extent is independent of the material.</a:t>
            </a:r>
          </a:p>
          <a:p>
            <a:pPr defTabSz="584200" rtl="0" latinLnBrk="1" hangingPunct="0"/>
            <a:endParaRPr lang="en-US" dirty="0"/>
          </a:p>
          <a:p>
            <a:pPr defTabSz="584200" rtl="0" latinLnBrk="1" hangingPunct="0"/>
            <a:r>
              <a:rPr lang="en-US" dirty="0"/>
              <a:t>Selecting the proper grade and species of lumber and the correct plate size is a function of the calculated forces within the truss web and chord member</a:t>
            </a:r>
          </a:p>
        </p:txBody>
      </p:sp>
    </p:spTree>
    <p:extLst>
      <p:ext uri="{BB962C8B-B14F-4D97-AF65-F5344CB8AC3E}">
        <p14:creationId xmlns:p14="http://schemas.microsoft.com/office/powerpoint/2010/main" val="1918311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584200" rtl="0" latinLnBrk="1" hangingPunct="0"/>
            <a:r>
              <a:rPr lang="en-US" dirty="0"/>
              <a:t>Trusses are inspected for proper plate orientation and plate-teeth penetration depth prior to shipment to the job site.</a:t>
            </a:r>
          </a:p>
        </p:txBody>
      </p:sp>
    </p:spTree>
    <p:extLst>
      <p:ext uri="{BB962C8B-B14F-4D97-AF65-F5344CB8AC3E}">
        <p14:creationId xmlns:p14="http://schemas.microsoft.com/office/powerpoint/2010/main" val="3228921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construction is the best time to see how a truss roof system is configured and distributes loads. Almost as soon as trusses are set in place, maybe even the same day, the roof sheathing is attached. This quick construction time limits the opportunity to see the framing method from outside the building.</a:t>
            </a:r>
          </a:p>
        </p:txBody>
      </p:sp>
    </p:spTree>
    <p:extLst>
      <p:ext uri="{BB962C8B-B14F-4D97-AF65-F5344CB8AC3E}">
        <p14:creationId xmlns:p14="http://schemas.microsoft.com/office/powerpoint/2010/main" val="3676966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the fire service and building inspector need to see is visible from inside the structure during the complete building framing inspection.</a:t>
            </a:r>
          </a:p>
        </p:txBody>
      </p:sp>
    </p:spTree>
    <p:extLst>
      <p:ext uri="{BB962C8B-B14F-4D97-AF65-F5344CB8AC3E}">
        <p14:creationId xmlns:p14="http://schemas.microsoft.com/office/powerpoint/2010/main" val="2944182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time of the framing inspection, the fire service has its best opportunity to review the framing and its proper installation.</a:t>
            </a:r>
          </a:p>
          <a:p>
            <a:endParaRPr lang="en-US" dirty="0"/>
          </a:p>
          <a:p>
            <a:r>
              <a:rPr lang="en-US" dirty="0"/>
              <a:t>Temporary bracing may be required during erection of the trusses to prevent roof collapse. Permanent bracing perpendicular to the span of the truss, which connects adjacent truss web elements, will be specified on the drawings to prevent buckling of specific long and slender members.</a:t>
            </a:r>
          </a:p>
        </p:txBody>
      </p:sp>
    </p:spTree>
    <p:extLst>
      <p:ext uri="{BB962C8B-B14F-4D97-AF65-F5344CB8AC3E}">
        <p14:creationId xmlns:p14="http://schemas.microsoft.com/office/powerpoint/2010/main" val="3302166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truss design drawing illustrates which structural support is designated by the building designer to carry the truss reaction to the foundation</a:t>
            </a:r>
          </a:p>
        </p:txBody>
      </p:sp>
    </p:spTree>
    <p:extLst>
      <p:ext uri="{BB962C8B-B14F-4D97-AF65-F5344CB8AC3E}">
        <p14:creationId xmlns:p14="http://schemas.microsoft.com/office/powerpoint/2010/main" val="3431826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Trusses and types of damage to them vary greatly, so each repair detail is prescribed on a case-by-case basis</a:t>
            </a:r>
          </a:p>
          <a:p>
            <a:endParaRPr lang="en-US" dirty="0"/>
          </a:p>
          <a:p>
            <a:r>
              <a:rPr lang="en-US" dirty="0"/>
              <a:t>Truss designers most often specify plywood or OSB gussets over damaged plates or joints, metal nail-on plates, lumber or repair frames over broken chords or webs, or truss plates applied by a portable press</a:t>
            </a:r>
          </a:p>
          <a:p>
            <a:endParaRPr lang="en-US" dirty="0"/>
          </a:p>
          <a:p>
            <a:endParaRPr lang="en-US" dirty="0"/>
          </a:p>
        </p:txBody>
      </p:sp>
    </p:spTree>
    <p:extLst>
      <p:ext uri="{BB962C8B-B14F-4D97-AF65-F5344CB8AC3E}">
        <p14:creationId xmlns:p14="http://schemas.microsoft.com/office/powerpoint/2010/main" val="195262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Trusses can be used to create many different ceiling configurations. </a:t>
            </a:r>
          </a:p>
        </p:txBody>
      </p:sp>
    </p:spTree>
    <p:extLst>
      <p:ext uri="{BB962C8B-B14F-4D97-AF65-F5344CB8AC3E}">
        <p14:creationId xmlns:p14="http://schemas.microsoft.com/office/powerpoint/2010/main" val="1170587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7393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Trusses can be used to create many different ceiling configurations. </a:t>
            </a:r>
          </a:p>
        </p:txBody>
      </p:sp>
    </p:spTree>
    <p:extLst>
      <p:ext uri="{BB962C8B-B14F-4D97-AF65-F5344CB8AC3E}">
        <p14:creationId xmlns:p14="http://schemas.microsoft.com/office/powerpoint/2010/main" val="4183712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gypsum wallboard is attached to the bottom chord of the trusses, it will not be obvious there is a room above.</a:t>
            </a:r>
          </a:p>
        </p:txBody>
      </p:sp>
    </p:spTree>
    <p:extLst>
      <p:ext uri="{BB962C8B-B14F-4D97-AF65-F5344CB8AC3E}">
        <p14:creationId xmlns:p14="http://schemas.microsoft.com/office/powerpoint/2010/main" val="606797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gypsum wallboard is attached to the bottom chord of the trusses, it will not be obvious there is a room above.</a:t>
            </a:r>
          </a:p>
        </p:txBody>
      </p:sp>
    </p:spTree>
    <p:extLst>
      <p:ext uri="{BB962C8B-B14F-4D97-AF65-F5344CB8AC3E}">
        <p14:creationId xmlns:p14="http://schemas.microsoft.com/office/powerpoint/2010/main" val="3186001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584170" eaLnBrk="1" fontAlgn="auto" latinLnBrk="0" hangingPunct="1">
              <a:lnSpc>
                <a:spcPct val="100000"/>
              </a:lnSpc>
              <a:spcBef>
                <a:spcPts val="0"/>
              </a:spcBef>
              <a:spcAft>
                <a:spcPts val="0"/>
              </a:spcAft>
              <a:buClrTx/>
              <a:buSzTx/>
              <a:buFontTx/>
              <a:buNone/>
              <a:tabLst/>
              <a:defRPr/>
            </a:pPr>
            <a:r>
              <a:rPr lang="en-US" dirty="0"/>
              <a:t>This information is extremely valuable to the fire service as a learning aid.</a:t>
            </a:r>
          </a:p>
        </p:txBody>
      </p:sp>
    </p:spTree>
    <p:extLst>
      <p:ext uri="{BB962C8B-B14F-4D97-AF65-F5344CB8AC3E}">
        <p14:creationId xmlns:p14="http://schemas.microsoft.com/office/powerpoint/2010/main" val="2364895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xfrm>
            <a:off x="1146175" y="690563"/>
            <a:ext cx="4565650" cy="3424237"/>
          </a:xfrm>
          <a:noFill/>
          <a:ln>
            <a:solidFill>
              <a:srgbClr val="000000"/>
            </a:solidFill>
            <a:miter lim="800000"/>
            <a:headEnd/>
            <a:tailEnd/>
          </a:ln>
        </p:spPr>
      </p:sp>
      <p:sp>
        <p:nvSpPr>
          <p:cNvPr id="9219" name="Notes Placeholder 2"/>
          <p:cNvSpPr>
            <a:spLocks noGrp="1"/>
          </p:cNvSpPr>
          <p:nvPr>
            <p:ph type="body" idx="1"/>
          </p:nvPr>
        </p:nvSpPr>
        <p:spPr bwMode="auto">
          <a:noFill/>
        </p:spPr>
        <p:txBody>
          <a:bodyPr wrap="square" lIns="88999" tIns="44499" rIns="88999" bIns="44499" numCol="1" anchor="t" anchorCtr="0" compatLnSpc="1">
            <a:prstTxWarp prst="textNoShape">
              <a:avLst/>
            </a:prstTxWarp>
          </a:bodyPr>
          <a:lstStyle/>
          <a:p>
            <a:pPr eaLnBrk="1" hangingPunct="1">
              <a:spcBef>
                <a:spcPct val="0"/>
              </a:spcBef>
            </a:pPr>
            <a:endParaRPr lang="en-US" dirty="0"/>
          </a:p>
        </p:txBody>
      </p:sp>
      <p:sp>
        <p:nvSpPr>
          <p:cNvPr id="9220" name="Slide Number Placeholder 3"/>
          <p:cNvSpPr>
            <a:spLocks noGrp="1"/>
          </p:cNvSpPr>
          <p:nvPr>
            <p:ph type="sldNum" sz="quarter" idx="5"/>
          </p:nvPr>
        </p:nvSpPr>
        <p:spPr bwMode="auto">
          <a:xfrm>
            <a:off x="3884354" y="8685095"/>
            <a:ext cx="2972108" cy="457356"/>
          </a:xfrm>
          <a:prstGeom prst="rect">
            <a:avLst/>
          </a:prstGeom>
          <a:noFill/>
          <a:ln>
            <a:miter lim="800000"/>
            <a:headEnd/>
            <a:tailEnd/>
          </a:ln>
        </p:spPr>
        <p:txBody>
          <a:bodyPr wrap="square" lIns="88999" tIns="44499" rIns="88999" bIns="44499" numCol="1" anchorCtr="0" compatLnSpc="1">
            <a:prstTxWarp prst="textNoShape">
              <a:avLst/>
            </a:prstTxWarp>
          </a:bodyPr>
          <a:lstStyle/>
          <a:p>
            <a:fld id="{585E109A-C447-4B85-854A-A78581F2FB05}" type="slidenum">
              <a:rPr lang="en-US" smtClean="0">
                <a:solidFill>
                  <a:prstClr val="black"/>
                </a:solidFill>
                <a:latin typeface="Calibri"/>
              </a:rPr>
              <a:pPr/>
              <a:t>31</a:t>
            </a:fld>
            <a:endParaRPr lang="en-US" dirty="0">
              <a:solidFill>
                <a:prstClr val="black"/>
              </a:solidFill>
              <a:latin typeface="Calibri"/>
            </a:endParaRPr>
          </a:p>
        </p:txBody>
      </p:sp>
    </p:spTree>
    <p:extLst>
      <p:ext uri="{BB962C8B-B14F-4D97-AF65-F5344CB8AC3E}">
        <p14:creationId xmlns:p14="http://schemas.microsoft.com/office/powerpoint/2010/main" val="356228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584170" eaLnBrk="1" fontAlgn="auto" latinLnBrk="0" hangingPunct="1">
              <a:lnSpc>
                <a:spcPct val="100000"/>
              </a:lnSpc>
              <a:spcBef>
                <a:spcPts val="0"/>
              </a:spcBef>
              <a:spcAft>
                <a:spcPts val="0"/>
              </a:spcAft>
              <a:buClrTx/>
              <a:buSzTx/>
              <a:buFontTx/>
              <a:buNone/>
              <a:tabLst/>
              <a:defRPr/>
            </a:pPr>
            <a:r>
              <a:rPr lang="en-US" dirty="0"/>
              <a:t>Trusses in buildings are easily identified by a triangulated framework of structural elements. Triangles are what distinguish a truss from other structural products.</a:t>
            </a:r>
          </a:p>
          <a:p>
            <a:pPr marL="0" marR="0" lvl="0" indent="0" defTabSz="584170" eaLnBrk="1" fontAlgn="auto" latinLnBrk="0" hangingPunct="1">
              <a:lnSpc>
                <a:spcPct val="100000"/>
              </a:lnSpc>
              <a:spcBef>
                <a:spcPts val="0"/>
              </a:spcBef>
              <a:spcAft>
                <a:spcPts val="0"/>
              </a:spcAft>
              <a:buClrTx/>
              <a:buSzTx/>
              <a:buFontTx/>
              <a:buNone/>
              <a:tabLst/>
              <a:defRPr/>
            </a:pPr>
            <a:endParaRPr lang="en-US" dirty="0"/>
          </a:p>
          <a:p>
            <a:pPr marL="0" marR="0" lvl="0" indent="0" defTabSz="584170" eaLnBrk="1" fontAlgn="auto" latinLnBrk="0" hangingPunct="1">
              <a:lnSpc>
                <a:spcPct val="100000"/>
              </a:lnSpc>
              <a:spcBef>
                <a:spcPts val="0"/>
              </a:spcBef>
              <a:spcAft>
                <a:spcPts val="0"/>
              </a:spcAft>
              <a:buClrTx/>
              <a:buSzTx/>
              <a:buFontTx/>
              <a:buNone/>
              <a:tabLst/>
              <a:defRPr/>
            </a:pPr>
            <a:r>
              <a:rPr lang="en-US" dirty="0"/>
              <a:t>Their inherent structural efficiency makes them a cost-effective solution for many bridges, towers, and buildings. </a:t>
            </a:r>
          </a:p>
          <a:p>
            <a:pPr marL="0" marR="0" lvl="0" indent="0" defTabSz="584170" eaLnBrk="1" fontAlgn="auto" latinLnBrk="0" hangingPunct="1">
              <a:lnSpc>
                <a:spcPct val="100000"/>
              </a:lnSpc>
              <a:spcBef>
                <a:spcPts val="0"/>
              </a:spcBef>
              <a:spcAft>
                <a:spcPts val="0"/>
              </a:spcAft>
              <a:buClrTx/>
              <a:buSzTx/>
              <a:buFontTx/>
              <a:buNone/>
              <a:tabLst/>
              <a:defRPr/>
            </a:pPr>
            <a:endParaRPr lang="en-US" dirty="0"/>
          </a:p>
          <a:p>
            <a:pPr marL="0" marR="0" lvl="0" indent="0" defTabSz="584170" eaLnBrk="1" fontAlgn="auto" latinLnBrk="0" hangingPunct="1">
              <a:lnSpc>
                <a:spcPct val="100000"/>
              </a:lnSpc>
              <a:spcBef>
                <a:spcPts val="0"/>
              </a:spcBef>
              <a:spcAft>
                <a:spcPts val="0"/>
              </a:spcAft>
              <a:buClrTx/>
              <a:buSzTx/>
              <a:buFontTx/>
              <a:buNone/>
              <a:tabLst/>
              <a:defRPr/>
            </a:pPr>
            <a:endParaRPr lang="en-US" dirty="0"/>
          </a:p>
          <a:p>
            <a:pPr marL="0" marR="0" lvl="0" indent="0" defTabSz="584170" eaLnBrk="1" fontAlgn="auto" latinLnBrk="0" hangingPunct="1">
              <a:lnSpc>
                <a:spcPct val="100000"/>
              </a:lnSpc>
              <a:spcBef>
                <a:spcPts val="0"/>
              </a:spcBef>
              <a:spcAft>
                <a:spcPts val="0"/>
              </a:spcAft>
              <a:buClrTx/>
              <a:buSzTx/>
              <a:buFontTx/>
              <a:buNone/>
              <a:tabLst/>
              <a:defRPr/>
            </a:pPr>
            <a:endParaRPr lang="en-US" dirty="0"/>
          </a:p>
          <a:p>
            <a:pPr marL="0" marR="0" lvl="0" indent="0" defTabSz="58417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861237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roof truss, the three sides (or perimeter elements)of the triangle are called “chords.” The “webs” are wood pieces connecting the top and bottom chords. Chords and webs are the “members” or elements of the truss. The "connectors” joining chords and webs in modern trusses are usually metal-toothed plates</a:t>
            </a:r>
          </a:p>
          <a:p>
            <a:endParaRPr lang="en-US" dirty="0"/>
          </a:p>
          <a:p>
            <a:r>
              <a:rPr lang="en-US" dirty="0"/>
              <a:t>Complex roof structures can be assembled and sheathed using factory supplied trusses</a:t>
            </a:r>
          </a:p>
        </p:txBody>
      </p:sp>
    </p:spTree>
    <p:extLst>
      <p:ext uri="{BB962C8B-B14F-4D97-AF65-F5344CB8AC3E}">
        <p14:creationId xmlns:p14="http://schemas.microsoft.com/office/powerpoint/2010/main" val="3355321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Parallel chord trusses typically leave an opening for duct work</a:t>
            </a:r>
          </a:p>
        </p:txBody>
      </p:sp>
    </p:spTree>
    <p:extLst>
      <p:ext uri="{BB962C8B-B14F-4D97-AF65-F5344CB8AC3E}">
        <p14:creationId xmlns:p14="http://schemas.microsoft.com/office/powerpoint/2010/main" val="1592701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r>
              <a:rPr lang="en-US" dirty="0"/>
              <a:t>More details regarding metal plate connected wood trusses can be found in the Metal Plate Connected Wood Truss Handbook.*</a:t>
            </a:r>
          </a:p>
          <a:p>
            <a:pPr>
              <a:spcBef>
                <a:spcPts val="600"/>
              </a:spcBef>
            </a:pPr>
            <a:endParaRPr lang="en-US" dirty="0"/>
          </a:p>
          <a:p>
            <a:pPr>
              <a:spcBef>
                <a:spcPts val="600"/>
              </a:spcBef>
            </a:pPr>
            <a:r>
              <a:rPr lang="en-US" dirty="0"/>
              <a:t>*</a:t>
            </a:r>
            <a:r>
              <a:rPr lang="en-US" sz="1600" dirty="0"/>
              <a:t>Metal Plate Connected Wood Truss Handbook,3rd Ed., WTCA, Madison, WI, 2002.www.sbcindustry.com/firepro.ph</a:t>
            </a:r>
          </a:p>
        </p:txBody>
      </p:sp>
    </p:spTree>
    <p:extLst>
      <p:ext uri="{BB962C8B-B14F-4D97-AF65-F5344CB8AC3E}">
        <p14:creationId xmlns:p14="http://schemas.microsoft.com/office/powerpoint/2010/main" val="1544778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popularity and practicality of the truss is easy to understand—a simple triangle is naturally stable. </a:t>
            </a:r>
          </a:p>
          <a:p>
            <a:endParaRPr lang="en-US" dirty="0"/>
          </a:p>
          <a:p>
            <a:r>
              <a:rPr lang="en-US" dirty="0"/>
              <a:t>“Live” loads include everything except the weight of the assembly itself.</a:t>
            </a:r>
          </a:p>
          <a:p>
            <a:endParaRPr lang="en-US" dirty="0"/>
          </a:p>
          <a:p>
            <a:r>
              <a:rPr lang="en-US" dirty="0"/>
              <a:t>A truss designer checks the performance of each member under all anticipated load conditions.</a:t>
            </a:r>
          </a:p>
        </p:txBody>
      </p:sp>
    </p:spTree>
    <p:extLst>
      <p:ext uri="{BB962C8B-B14F-4D97-AF65-F5344CB8AC3E}">
        <p14:creationId xmlns:p14="http://schemas.microsoft.com/office/powerpoint/2010/main" val="691127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type and location of required bracing is indicated in the information provided by the truss manufacturer to the field when the trusses are delivered to the job site. For metal plate connected wood trusses, the most up-to-date bracing recommendations are provided in Building Component Safety Information*</a:t>
            </a:r>
          </a:p>
          <a:p>
            <a:endParaRPr lang="en-US" dirty="0"/>
          </a:p>
          <a:p>
            <a:endParaRPr lang="en-US" dirty="0"/>
          </a:p>
          <a:p>
            <a:r>
              <a:rPr lang="en-US" dirty="0"/>
              <a:t>*</a:t>
            </a:r>
            <a:r>
              <a:rPr lang="en-US" i="1" dirty="0"/>
              <a:t>Building Component Safety Information</a:t>
            </a:r>
            <a:r>
              <a:rPr lang="en-US" dirty="0"/>
              <a:t>, BCSI,WTCA, Madison, WI, 2003.</a:t>
            </a:r>
          </a:p>
        </p:txBody>
      </p:sp>
    </p:spTree>
    <p:extLst>
      <p:ext uri="{BB962C8B-B14F-4D97-AF65-F5344CB8AC3E}">
        <p14:creationId xmlns:p14="http://schemas.microsoft.com/office/powerpoint/2010/main" val="4031765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historical performance of wood construction, whether exposed to hurricane force winds, earthquakes, or fire can be attributed to two factors, “structural redundancy within the truss” and “load redistribution across the floor or roof.” </a:t>
            </a:r>
          </a:p>
        </p:txBody>
      </p:sp>
    </p:spTree>
    <p:extLst>
      <p:ext uri="{BB962C8B-B14F-4D97-AF65-F5344CB8AC3E}">
        <p14:creationId xmlns:p14="http://schemas.microsoft.com/office/powerpoint/2010/main" val="2397994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IA Slide">
    <p:spTree>
      <p:nvGrpSpPr>
        <p:cNvPr id="1" name=""/>
        <p:cNvGrpSpPr/>
        <p:nvPr/>
      </p:nvGrpSpPr>
      <p:grpSpPr>
        <a:xfrm>
          <a:off x="0" y="0"/>
          <a:ext cx="0" cy="0"/>
          <a:chOff x="0" y="0"/>
          <a:chExt cx="0" cy="0"/>
        </a:xfrm>
      </p:grpSpPr>
      <p:cxnSp>
        <p:nvCxnSpPr>
          <p:cNvPr id="10" name="Straight Connector 9"/>
          <p:cNvCxnSpPr/>
          <p:nvPr userDrawn="1"/>
        </p:nvCxnSpPr>
        <p:spPr>
          <a:xfrm>
            <a:off x="762001" y="4408815"/>
            <a:ext cx="1921974"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762001" y="6469215"/>
            <a:ext cx="1921974"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0" hasCustomPrompt="1"/>
          </p:nvPr>
        </p:nvSpPr>
        <p:spPr>
          <a:xfrm>
            <a:off x="638493" y="4545076"/>
            <a:ext cx="5515419" cy="1718564"/>
          </a:xfrm>
        </p:spPr>
        <p:txBody>
          <a:bodyPr anchor="ctr">
            <a:noAutofit/>
          </a:bodyPr>
          <a:lstStyle>
            <a:lvl1pPr>
              <a:defRPr b="0" baseline="0"/>
            </a:lvl1pPr>
          </a:lstStyle>
          <a:p>
            <a:pPr lvl="0"/>
            <a:r>
              <a:rPr lang="en-US" dirty="0"/>
              <a:t>Enter supporting copy or supporting Subtitle Here</a:t>
            </a:r>
          </a:p>
        </p:txBody>
      </p:sp>
      <p:sp>
        <p:nvSpPr>
          <p:cNvPr id="14" name="Text Placeholder 7"/>
          <p:cNvSpPr>
            <a:spLocks noGrp="1"/>
          </p:cNvSpPr>
          <p:nvPr>
            <p:ph type="body" sz="quarter" idx="12" hasCustomPrompt="1"/>
          </p:nvPr>
        </p:nvSpPr>
        <p:spPr>
          <a:xfrm>
            <a:off x="7068312" y="859536"/>
            <a:ext cx="5333178" cy="7717535"/>
          </a:xfrm>
        </p:spPr>
        <p:txBody>
          <a:bodyPr anchor="ctr">
            <a:noAutofit/>
          </a:bodyPr>
          <a:lstStyle>
            <a:lvl1pPr>
              <a:defRPr sz="2000" b="0" baseline="0"/>
            </a:lvl1pPr>
          </a:lstStyle>
          <a:p>
            <a:pPr lvl="0"/>
            <a:r>
              <a:rPr lang="en-US" dirty="0"/>
              <a:t>Enter copy Here</a:t>
            </a:r>
          </a:p>
          <a:p>
            <a:pPr lvl="0"/>
            <a:endParaRPr lang="en-US" dirty="0"/>
          </a:p>
        </p:txBody>
      </p:sp>
    </p:spTree>
    <p:extLst>
      <p:ext uri="{BB962C8B-B14F-4D97-AF65-F5344CB8AC3E}">
        <p14:creationId xmlns:p14="http://schemas.microsoft.com/office/powerpoint/2010/main" val="71722112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10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 calcmode="lin" valueType="num">
                                      <p:cBhvr additive="base">
                                        <p:cTn id="12" dur="10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2" presetClass="entr" presetSubtype="2"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1+#ppt_w/2"/>
                          </p:val>
                        </p:tav>
                        <p:tav tm="100000">
                          <p:val>
                            <p:strVal val="#ppt_x"/>
                          </p:val>
                        </p:tav>
                      </p:tavLst>
                    </p:anim>
                    <p:anim calcmode="lin" valueType="num">
                      <p:cBhvr additive="base">
                        <p:cTn dur="10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1+#ppt_w/2"/>
                          </p:val>
                        </p:tav>
                        <p:tav tm="100000">
                          <p:val>
                            <p:strVal val="#ppt_x"/>
                          </p:val>
                        </p:tav>
                      </p:tavLst>
                    </p:anim>
                    <p:anim calcmode="lin" valueType="num">
                      <p:cBhvr additive="base">
                        <p:cTn dur="1000" fill="hold"/>
                        <p:tgtEl>
                          <p:spTgt spid="1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de Title Interior ">
    <p:spTree>
      <p:nvGrpSpPr>
        <p:cNvPr id="1" name=""/>
        <p:cNvGrpSpPr/>
        <p:nvPr/>
      </p:nvGrpSpPr>
      <p:grpSpPr>
        <a:xfrm>
          <a:off x="0" y="0"/>
          <a:ext cx="0" cy="0"/>
          <a:chOff x="0" y="0"/>
          <a:chExt cx="0" cy="0"/>
        </a:xfrm>
      </p:grpSpPr>
      <p:cxnSp>
        <p:nvCxnSpPr>
          <p:cNvPr id="24" name="Straight Connector 23"/>
          <p:cNvCxnSpPr/>
          <p:nvPr userDrawn="1"/>
        </p:nvCxnSpPr>
        <p:spPr>
          <a:xfrm>
            <a:off x="762001" y="3454592"/>
            <a:ext cx="1921974"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25" name="Picture 24" descr="AWC_PowerPoint2017-0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2001" y="2227798"/>
            <a:ext cx="719327" cy="774482"/>
          </a:xfrm>
          <a:prstGeom prst="rect">
            <a:avLst/>
          </a:prstGeom>
        </p:spPr>
      </p:pic>
      <p:cxnSp>
        <p:nvCxnSpPr>
          <p:cNvPr id="31" name="Straight Connector 30"/>
          <p:cNvCxnSpPr/>
          <p:nvPr userDrawn="1"/>
        </p:nvCxnSpPr>
        <p:spPr>
          <a:xfrm>
            <a:off x="762001" y="7413944"/>
            <a:ext cx="1921974"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32" name="Title 1"/>
          <p:cNvSpPr>
            <a:spLocks noGrp="1"/>
          </p:cNvSpPr>
          <p:nvPr>
            <p:ph type="title" hasCustomPrompt="1"/>
          </p:nvPr>
        </p:nvSpPr>
        <p:spPr>
          <a:xfrm>
            <a:off x="762002" y="3645425"/>
            <a:ext cx="4816349" cy="1818686"/>
          </a:xfrm>
          <a:prstGeom prst="rect">
            <a:avLst/>
          </a:prstGeom>
        </p:spPr>
        <p:txBody>
          <a:bodyPr anchor="b">
            <a:noAutofit/>
          </a:bodyPr>
          <a:lstStyle>
            <a:lvl1pPr>
              <a:defRPr sz="4800" cap="none" baseline="0"/>
            </a:lvl1pPr>
          </a:lstStyle>
          <a:p>
            <a:r>
              <a:rPr lang="en-US" dirty="0"/>
              <a:t>Enter Title – 2 rows max</a:t>
            </a:r>
          </a:p>
        </p:txBody>
      </p:sp>
      <p:sp>
        <p:nvSpPr>
          <p:cNvPr id="33" name="Text Placeholder 19"/>
          <p:cNvSpPr>
            <a:spLocks noGrp="1"/>
          </p:cNvSpPr>
          <p:nvPr>
            <p:ph type="body" sz="quarter" idx="11" hasCustomPrompt="1"/>
          </p:nvPr>
        </p:nvSpPr>
        <p:spPr>
          <a:xfrm>
            <a:off x="762001" y="5633546"/>
            <a:ext cx="4816350" cy="1590214"/>
          </a:xfrm>
        </p:spPr>
        <p:txBody>
          <a:bodyPr>
            <a:noAutofit/>
          </a:bodyPr>
          <a:lstStyle/>
          <a:p>
            <a:pPr lvl="0"/>
            <a:r>
              <a:rPr lang="en-US" dirty="0"/>
              <a:t>Enter Supporting Title Here</a:t>
            </a:r>
          </a:p>
        </p:txBody>
      </p:sp>
      <p:sp>
        <p:nvSpPr>
          <p:cNvPr id="7" name="Text Placeholder 19"/>
          <p:cNvSpPr>
            <a:spLocks noGrp="1"/>
          </p:cNvSpPr>
          <p:nvPr>
            <p:ph type="body" sz="quarter" idx="13" hasCustomPrompt="1"/>
          </p:nvPr>
        </p:nvSpPr>
        <p:spPr>
          <a:xfrm>
            <a:off x="6492240" y="1710770"/>
            <a:ext cx="5852159" cy="5887894"/>
          </a:xfrm>
        </p:spPr>
        <p:txBody>
          <a:bodyPr anchor="ctr" anchorCtr="1">
            <a:noAutofit/>
          </a:bodyPr>
          <a:lstStyle>
            <a:lvl1pPr algn="ctr">
              <a:defRPr sz="3600" baseline="0">
                <a:solidFill>
                  <a:schemeClr val="tx1"/>
                </a:solidFill>
              </a:defRPr>
            </a:lvl1pPr>
          </a:lstStyle>
          <a:p>
            <a:pPr lvl="0"/>
            <a:r>
              <a:rPr lang="en-US" dirty="0"/>
              <a:t>Enter Supporting Text Here</a:t>
            </a:r>
          </a:p>
        </p:txBody>
      </p:sp>
    </p:spTree>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1+#ppt_w/2"/>
                                          </p:val>
                                        </p:tav>
                                        <p:tav tm="100000">
                                          <p:val>
                                            <p:strVal val="#ppt_x"/>
                                          </p:val>
                                        </p:tav>
                                      </p:tavLst>
                                    </p:anim>
                                    <p:anim calcmode="lin" valueType="num">
                                      <p:cBhvr additive="base">
                                        <p:cTn id="8" dur="1000" fill="hold"/>
                                        <p:tgtEl>
                                          <p:spTgt spid="3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anim calcmode="lin" valueType="num">
                                      <p:cBhvr additive="base">
                                        <p:cTn id="11" dur="1000" fill="hold"/>
                                        <p:tgtEl>
                                          <p:spTgt spid="33">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33">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additive="base">
                                        <p:cTn id="16" dur="10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7" dur="1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build="p">
        <p:tmplLst>
          <p:tmpl lvl="1">
            <p:tnLst>
              <p:par>
                <p:cTn presetID="2" presetClass="entr" presetSubtype="2"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1000" fill="hold"/>
                        <p:tgtEl>
                          <p:spTgt spid="33"/>
                        </p:tgtEl>
                        <p:attrNameLst>
                          <p:attrName>ppt_x</p:attrName>
                        </p:attrNameLst>
                      </p:cBhvr>
                      <p:tavLst>
                        <p:tav tm="0">
                          <p:val>
                            <p:strVal val="1+#ppt_w/2"/>
                          </p:val>
                        </p:tav>
                        <p:tav tm="100000">
                          <p:val>
                            <p:strVal val="#ppt_x"/>
                          </p:val>
                        </p:tav>
                      </p:tavLst>
                    </p:anim>
                    <p:anim calcmode="lin" valueType="num">
                      <p:cBhvr additive="base">
                        <p:cTn dur="1000" fill="hold"/>
                        <p:tgtEl>
                          <p:spTgt spid="33"/>
                        </p:tgtEl>
                        <p:attrNameLst>
                          <p:attrName>ppt_y</p:attrName>
                        </p:attrNameLst>
                      </p:cBhvr>
                      <p:tavLst>
                        <p:tav tm="0">
                          <p:val>
                            <p:strVal val="#ppt_y"/>
                          </p:val>
                        </p:tav>
                        <p:tav tm="100000">
                          <p:val>
                            <p:strVal val="#ppt_y"/>
                          </p:val>
                        </p:tav>
                      </p:tavLst>
                    </p:anim>
                  </p:childTnLst>
                </p:cTn>
              </p:par>
            </p:tnLst>
          </p:tmpl>
        </p:tmplLst>
      </p:bldP>
      <p:bldP spid="7" grpId="0" build="p">
        <p:tmplLst>
          <p:tmpl lvl="1">
            <p:tnLst>
              <p:par>
                <p:cTn presetID="2" presetClass="entr" presetSubtype="2"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1+#ppt_w/2"/>
                          </p:val>
                        </p:tav>
                        <p:tav tm="100000">
                          <p:val>
                            <p:strVal val="#ppt_x"/>
                          </p:val>
                        </p:tav>
                      </p:tavLst>
                    </p:anim>
                    <p:anim calcmode="lin" valueType="num">
                      <p:cBhvr additive="base">
                        <p:cTn dur="100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Divider Full Image">
    <p:spTree>
      <p:nvGrpSpPr>
        <p:cNvPr id="1" name=""/>
        <p:cNvGrpSpPr/>
        <p:nvPr/>
      </p:nvGrpSpPr>
      <p:grpSpPr>
        <a:xfrm>
          <a:off x="0" y="0"/>
          <a:ext cx="0" cy="0"/>
          <a:chOff x="0" y="0"/>
          <a:chExt cx="0" cy="0"/>
        </a:xfrm>
      </p:grpSpPr>
      <p:sp>
        <p:nvSpPr>
          <p:cNvPr id="3" name="Picture Placeholder 21"/>
          <p:cNvSpPr>
            <a:spLocks noGrp="1"/>
          </p:cNvSpPr>
          <p:nvPr>
            <p:ph type="pic" sz="quarter" idx="10"/>
          </p:nvPr>
        </p:nvSpPr>
        <p:spPr>
          <a:xfrm>
            <a:off x="-32299" y="0"/>
            <a:ext cx="13037099" cy="9772892"/>
          </a:xfrm>
          <a:prstGeom prst="rect">
            <a:avLst/>
          </a:prstGeom>
          <a:ln>
            <a:noFill/>
          </a:ln>
        </p:spPr>
        <p:txBody>
          <a:bodyPr/>
          <a:lstStyle>
            <a:lvl1pPr algn="l">
              <a:defRPr/>
            </a:lvl1pPr>
          </a:lstStyle>
          <a:p>
            <a:endParaRPr lang="en-US" dirty="0"/>
          </a:p>
        </p:txBody>
      </p:sp>
      <p:sp>
        <p:nvSpPr>
          <p:cNvPr id="19" name="Rectangle 18"/>
          <p:cNvSpPr/>
          <p:nvPr userDrawn="1"/>
        </p:nvSpPr>
        <p:spPr>
          <a:xfrm>
            <a:off x="0" y="0"/>
            <a:ext cx="13004800" cy="97536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itle 1"/>
          <p:cNvSpPr>
            <a:spLocks noGrp="1"/>
          </p:cNvSpPr>
          <p:nvPr>
            <p:ph type="title" hasCustomPrompt="1"/>
          </p:nvPr>
        </p:nvSpPr>
        <p:spPr>
          <a:xfrm>
            <a:off x="762001" y="2533356"/>
            <a:ext cx="6702425" cy="1818686"/>
          </a:xfrm>
          <a:prstGeom prst="rect">
            <a:avLst/>
          </a:prstGeom>
        </p:spPr>
        <p:txBody>
          <a:bodyPr anchor="b">
            <a:noAutofit/>
          </a:bodyPr>
          <a:lstStyle>
            <a:lvl1pPr>
              <a:defRPr sz="4800" baseline="0">
                <a:solidFill>
                  <a:schemeClr val="bg1"/>
                </a:solidFill>
              </a:defRPr>
            </a:lvl1pPr>
          </a:lstStyle>
          <a:p>
            <a:r>
              <a:rPr lang="en-US" dirty="0"/>
              <a:t>Enter Title Here</a:t>
            </a:r>
          </a:p>
        </p:txBody>
      </p:sp>
      <p:sp>
        <p:nvSpPr>
          <p:cNvPr id="21" name="Text Placeholder 19"/>
          <p:cNvSpPr>
            <a:spLocks noGrp="1"/>
          </p:cNvSpPr>
          <p:nvPr>
            <p:ph type="body" sz="quarter" idx="11" hasCustomPrompt="1"/>
          </p:nvPr>
        </p:nvSpPr>
        <p:spPr>
          <a:xfrm>
            <a:off x="762000" y="4641813"/>
            <a:ext cx="6702426" cy="2079027"/>
          </a:xfrm>
        </p:spPr>
        <p:txBody>
          <a:bodyPr>
            <a:noAutofit/>
          </a:bodyPr>
          <a:lstStyle>
            <a:lvl1pPr>
              <a:defRPr sz="3200">
                <a:solidFill>
                  <a:schemeClr val="bg1"/>
                </a:solidFill>
              </a:defRPr>
            </a:lvl1pPr>
          </a:lstStyle>
          <a:p>
            <a:pPr lvl="0"/>
            <a:r>
              <a:rPr lang="en-US" dirty="0"/>
              <a:t>Supporting Text Here</a:t>
            </a:r>
          </a:p>
        </p:txBody>
      </p:sp>
    </p:spTree>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 calcmode="lin" valueType="num">
                                      <p:cBhvr additive="base">
                                        <p:cTn id="12" dur="10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build="p">
        <p:tmplLst>
          <p:tmpl lvl="1">
            <p:tnLst>
              <p:par>
                <p:cTn presetID="2" presetClass="entr" presetSubtype="2"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1000" fill="hold"/>
                        <p:tgtEl>
                          <p:spTgt spid="21"/>
                        </p:tgtEl>
                        <p:attrNameLst>
                          <p:attrName>ppt_x</p:attrName>
                        </p:attrNameLst>
                      </p:cBhvr>
                      <p:tavLst>
                        <p:tav tm="0">
                          <p:val>
                            <p:strVal val="1+#ppt_w/2"/>
                          </p:val>
                        </p:tav>
                        <p:tav tm="100000">
                          <p:val>
                            <p:strVal val="#ppt_x"/>
                          </p:val>
                        </p:tav>
                      </p:tavLst>
                    </p:anim>
                    <p:anim calcmode="lin" valueType="num">
                      <p:cBhvr additive="base">
                        <p:cTn dur="1000" fill="hold"/>
                        <p:tgtEl>
                          <p:spTgt spid="2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iangle Header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2" y="3645425"/>
            <a:ext cx="5187386" cy="1818686"/>
          </a:xfrm>
          <a:prstGeom prst="rect">
            <a:avLst/>
          </a:prstGeom>
        </p:spPr>
        <p:txBody>
          <a:bodyPr anchor="b">
            <a:noAutofit/>
          </a:bodyPr>
          <a:lstStyle>
            <a:lvl1pPr>
              <a:defRPr baseline="0"/>
            </a:lvl1pPr>
          </a:lstStyle>
          <a:p>
            <a:r>
              <a:rPr lang="en-US" dirty="0"/>
              <a:t>Enter Title Here</a:t>
            </a:r>
          </a:p>
        </p:txBody>
      </p:sp>
      <p:sp>
        <p:nvSpPr>
          <p:cNvPr id="3" name="Picture Placeholder 21"/>
          <p:cNvSpPr>
            <a:spLocks noGrp="1"/>
          </p:cNvSpPr>
          <p:nvPr>
            <p:ph type="pic" sz="quarter" idx="10" hasCustomPrompt="1"/>
          </p:nvPr>
        </p:nvSpPr>
        <p:spPr>
          <a:xfrm>
            <a:off x="2303941" y="0"/>
            <a:ext cx="10733158" cy="9772892"/>
          </a:xfrm>
          <a:custGeom>
            <a:avLst/>
            <a:gdLst>
              <a:gd name="connsiteX0" fmla="*/ 0 w 11063761"/>
              <a:gd name="connsiteY0" fmla="*/ 9745884 h 9745884"/>
              <a:gd name="connsiteX1" fmla="*/ 2436471 w 11063761"/>
              <a:gd name="connsiteY1" fmla="*/ 0 h 9745884"/>
              <a:gd name="connsiteX2" fmla="*/ 11063761 w 11063761"/>
              <a:gd name="connsiteY2" fmla="*/ 0 h 9745884"/>
              <a:gd name="connsiteX3" fmla="*/ 8627290 w 11063761"/>
              <a:gd name="connsiteY3" fmla="*/ 9745884 h 9745884"/>
              <a:gd name="connsiteX4" fmla="*/ 0 w 11063761"/>
              <a:gd name="connsiteY4" fmla="*/ 9745884 h 9745884"/>
              <a:gd name="connsiteX0" fmla="*/ 0 w 11094421"/>
              <a:gd name="connsiteY0" fmla="*/ 9745884 h 9772892"/>
              <a:gd name="connsiteX1" fmla="*/ 2436471 w 11094421"/>
              <a:gd name="connsiteY1" fmla="*/ 0 h 9772892"/>
              <a:gd name="connsiteX2" fmla="*/ 11063761 w 11094421"/>
              <a:gd name="connsiteY2" fmla="*/ 0 h 9772892"/>
              <a:gd name="connsiteX3" fmla="*/ 11094421 w 11094421"/>
              <a:gd name="connsiteY3" fmla="*/ 9772892 h 9772892"/>
              <a:gd name="connsiteX4" fmla="*/ 0 w 11094421"/>
              <a:gd name="connsiteY4" fmla="*/ 9745884 h 9772892"/>
              <a:gd name="connsiteX0" fmla="*/ 7288133 w 8657950"/>
              <a:gd name="connsiteY0" fmla="*/ 9772892 h 9772892"/>
              <a:gd name="connsiteX1" fmla="*/ 0 w 8657950"/>
              <a:gd name="connsiteY1" fmla="*/ 0 h 9772892"/>
              <a:gd name="connsiteX2" fmla="*/ 8627290 w 8657950"/>
              <a:gd name="connsiteY2" fmla="*/ 0 h 9772892"/>
              <a:gd name="connsiteX3" fmla="*/ 8657950 w 8657950"/>
              <a:gd name="connsiteY3" fmla="*/ 9772892 h 9772892"/>
              <a:gd name="connsiteX4" fmla="*/ 7288133 w 8657950"/>
              <a:gd name="connsiteY4" fmla="*/ 9772892 h 9772892"/>
              <a:gd name="connsiteX0" fmla="*/ 9387069 w 10756886"/>
              <a:gd name="connsiteY0" fmla="*/ 9772892 h 9772892"/>
              <a:gd name="connsiteX1" fmla="*/ 0 w 10756886"/>
              <a:gd name="connsiteY1" fmla="*/ 45719 h 9772892"/>
              <a:gd name="connsiteX2" fmla="*/ 10726226 w 10756886"/>
              <a:gd name="connsiteY2" fmla="*/ 0 h 9772892"/>
              <a:gd name="connsiteX3" fmla="*/ 10756886 w 10756886"/>
              <a:gd name="connsiteY3" fmla="*/ 9772892 h 9772892"/>
              <a:gd name="connsiteX4" fmla="*/ 9387069 w 10756886"/>
              <a:gd name="connsiteY4" fmla="*/ 9772892 h 9772892"/>
              <a:gd name="connsiteX0" fmla="*/ 9144001 w 10513818"/>
              <a:gd name="connsiteY0" fmla="*/ 9772892 h 9772892"/>
              <a:gd name="connsiteX1" fmla="*/ 0 w 10513818"/>
              <a:gd name="connsiteY1" fmla="*/ 45719 h 9772892"/>
              <a:gd name="connsiteX2" fmla="*/ 10483158 w 10513818"/>
              <a:gd name="connsiteY2" fmla="*/ 0 h 9772892"/>
              <a:gd name="connsiteX3" fmla="*/ 10513818 w 10513818"/>
              <a:gd name="connsiteY3" fmla="*/ 9772892 h 9772892"/>
              <a:gd name="connsiteX4" fmla="*/ 9144001 w 10513818"/>
              <a:gd name="connsiteY4" fmla="*/ 9772892 h 9772892"/>
              <a:gd name="connsiteX0" fmla="*/ 5879940 w 7249757"/>
              <a:gd name="connsiteY0" fmla="*/ 9818611 h 9818611"/>
              <a:gd name="connsiteX1" fmla="*/ 0 w 7249757"/>
              <a:gd name="connsiteY1" fmla="*/ 0 h 9818611"/>
              <a:gd name="connsiteX2" fmla="*/ 7219097 w 7249757"/>
              <a:gd name="connsiteY2" fmla="*/ 45719 h 9818611"/>
              <a:gd name="connsiteX3" fmla="*/ 7249757 w 7249757"/>
              <a:gd name="connsiteY3" fmla="*/ 9818611 h 9818611"/>
              <a:gd name="connsiteX4" fmla="*/ 5879940 w 7249757"/>
              <a:gd name="connsiteY4" fmla="*/ 9818611 h 9818611"/>
              <a:gd name="connsiteX0" fmla="*/ 2164467 w 3534284"/>
              <a:gd name="connsiteY0" fmla="*/ 9772892 h 9772892"/>
              <a:gd name="connsiteX1" fmla="*/ 0 w 3534284"/>
              <a:gd name="connsiteY1" fmla="*/ 0 h 9772892"/>
              <a:gd name="connsiteX2" fmla="*/ 3503624 w 3534284"/>
              <a:gd name="connsiteY2" fmla="*/ 0 h 9772892"/>
              <a:gd name="connsiteX3" fmla="*/ 3534284 w 3534284"/>
              <a:gd name="connsiteY3" fmla="*/ 9772892 h 9772892"/>
              <a:gd name="connsiteX4" fmla="*/ 2164467 w 3534284"/>
              <a:gd name="connsiteY4" fmla="*/ 9772892 h 9772892"/>
              <a:gd name="connsiteX0" fmla="*/ 9317622 w 10687439"/>
              <a:gd name="connsiteY0" fmla="*/ 9819191 h 9819191"/>
              <a:gd name="connsiteX1" fmla="*/ 0 w 10687439"/>
              <a:gd name="connsiteY1" fmla="*/ 0 h 9819191"/>
              <a:gd name="connsiteX2" fmla="*/ 10656779 w 10687439"/>
              <a:gd name="connsiteY2" fmla="*/ 46299 h 9819191"/>
              <a:gd name="connsiteX3" fmla="*/ 10687439 w 10687439"/>
              <a:gd name="connsiteY3" fmla="*/ 9819191 h 9819191"/>
              <a:gd name="connsiteX4" fmla="*/ 9317622 w 10687439"/>
              <a:gd name="connsiteY4" fmla="*/ 9819191 h 9819191"/>
              <a:gd name="connsiteX0" fmla="*/ 9363341 w 10733158"/>
              <a:gd name="connsiteY0" fmla="*/ 9772892 h 9772892"/>
              <a:gd name="connsiteX1" fmla="*/ 0 w 10733158"/>
              <a:gd name="connsiteY1" fmla="*/ 1 h 9772892"/>
              <a:gd name="connsiteX2" fmla="*/ 10702498 w 10733158"/>
              <a:gd name="connsiteY2" fmla="*/ 0 h 9772892"/>
              <a:gd name="connsiteX3" fmla="*/ 10733158 w 10733158"/>
              <a:gd name="connsiteY3" fmla="*/ 9772892 h 9772892"/>
              <a:gd name="connsiteX4" fmla="*/ 9363341 w 10733158"/>
              <a:gd name="connsiteY4" fmla="*/ 9772892 h 9772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3158" h="9772892">
                <a:moveTo>
                  <a:pt x="9363341" y="9772892"/>
                </a:moveTo>
                <a:lnTo>
                  <a:pt x="0" y="1"/>
                </a:lnTo>
                <a:lnTo>
                  <a:pt x="10702498" y="0"/>
                </a:lnTo>
                <a:lnTo>
                  <a:pt x="10733158" y="9772892"/>
                </a:lnTo>
                <a:lnTo>
                  <a:pt x="9363341" y="9772892"/>
                </a:lnTo>
                <a:close/>
              </a:path>
            </a:pathLst>
          </a:custGeom>
          <a:ln>
            <a:noFill/>
          </a:ln>
        </p:spPr>
        <p:txBody>
          <a:bodyPr/>
          <a:lstStyle>
            <a:lvl1pPr marL="0" indent="0">
              <a:buNone/>
              <a:defRPr baseline="0"/>
            </a:lvl1pPr>
          </a:lstStyle>
          <a:p>
            <a:r>
              <a:rPr lang="en-US" dirty="0"/>
              <a:t>Click to Place Image</a:t>
            </a:r>
          </a:p>
        </p:txBody>
      </p:sp>
      <p:cxnSp>
        <p:nvCxnSpPr>
          <p:cNvPr id="4" name="Straight Connector 3"/>
          <p:cNvCxnSpPr/>
          <p:nvPr userDrawn="1"/>
        </p:nvCxnSpPr>
        <p:spPr>
          <a:xfrm>
            <a:off x="762001" y="3454592"/>
            <a:ext cx="1921974"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WC_PowerPoint2017-0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2001" y="2139192"/>
            <a:ext cx="801623" cy="863088"/>
          </a:xfrm>
          <a:prstGeom prst="rect">
            <a:avLst/>
          </a:prstGeom>
        </p:spPr>
      </p:pic>
      <p:cxnSp>
        <p:nvCxnSpPr>
          <p:cNvPr id="6" name="Straight Connector 5"/>
          <p:cNvCxnSpPr/>
          <p:nvPr userDrawn="1"/>
        </p:nvCxnSpPr>
        <p:spPr>
          <a:xfrm>
            <a:off x="762001" y="7389480"/>
            <a:ext cx="6486496"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387520" y="1689904"/>
            <a:ext cx="184731" cy="415498"/>
          </a:xfrm>
          <a:prstGeom prst="rect">
            <a:avLst/>
          </a:prstGeom>
          <a:noFill/>
        </p:spPr>
        <p:txBody>
          <a:bodyPr wrap="none" rtlCol="0">
            <a:spAutoFit/>
          </a:bodyPr>
          <a:lstStyle/>
          <a:p>
            <a:pPr algn="ctr" defTabSz="584170" rtl="0"/>
            <a:endParaRPr lang="en-US"/>
          </a:p>
        </p:txBody>
      </p:sp>
      <p:sp>
        <p:nvSpPr>
          <p:cNvPr id="20" name="Text Placeholder 19"/>
          <p:cNvSpPr>
            <a:spLocks noGrp="1"/>
          </p:cNvSpPr>
          <p:nvPr>
            <p:ph type="body" sz="quarter" idx="11" hasCustomPrompt="1"/>
          </p:nvPr>
        </p:nvSpPr>
        <p:spPr>
          <a:xfrm>
            <a:off x="762000" y="5633546"/>
            <a:ext cx="6881813" cy="1335088"/>
          </a:xfrm>
        </p:spPr>
        <p:txBody>
          <a:bodyPr>
            <a:noAutofit/>
          </a:bodyPr>
          <a:lstStyle/>
          <a:p>
            <a:pPr lvl="0"/>
            <a:r>
              <a:rPr lang="en-US" dirty="0"/>
              <a:t>Enter Supporting Title Here</a:t>
            </a:r>
          </a:p>
        </p:txBody>
      </p:sp>
      <p:sp>
        <p:nvSpPr>
          <p:cNvPr id="25" name="Text Placeholder 24"/>
          <p:cNvSpPr>
            <a:spLocks noGrp="1"/>
          </p:cNvSpPr>
          <p:nvPr>
            <p:ph type="body" sz="quarter" idx="14" hasCustomPrompt="1"/>
          </p:nvPr>
        </p:nvSpPr>
        <p:spPr>
          <a:xfrm>
            <a:off x="762001" y="7849220"/>
            <a:ext cx="4203192" cy="1573212"/>
          </a:xfrm>
        </p:spPr>
        <p:txBody>
          <a:bodyPr>
            <a:noAutofit/>
          </a:bodyPr>
          <a:lstStyle>
            <a:lvl1pPr>
              <a:defRPr sz="2000" baseline="0"/>
            </a:lvl1pPr>
          </a:lstStyle>
          <a:p>
            <a:pPr lvl="0"/>
            <a:r>
              <a:rPr lang="en-US" dirty="0"/>
              <a:t>Enter Presenter Title Here</a:t>
            </a:r>
          </a:p>
        </p:txBody>
      </p:sp>
      <p:sp>
        <p:nvSpPr>
          <p:cNvPr id="26" name="Text Placeholder 24"/>
          <p:cNvSpPr>
            <a:spLocks noGrp="1"/>
          </p:cNvSpPr>
          <p:nvPr>
            <p:ph type="body" sz="quarter" idx="15" hasCustomPrompt="1"/>
          </p:nvPr>
        </p:nvSpPr>
        <p:spPr>
          <a:xfrm>
            <a:off x="5129213" y="7849220"/>
            <a:ext cx="4367213" cy="1573212"/>
          </a:xfrm>
        </p:spPr>
        <p:txBody>
          <a:bodyPr>
            <a:noAutofit/>
          </a:bodyPr>
          <a:lstStyle>
            <a:lvl1pPr>
              <a:defRPr sz="2000" baseline="0"/>
            </a:lvl1pPr>
          </a:lstStyle>
          <a:p>
            <a:pPr lvl="0"/>
            <a:r>
              <a:rPr lang="en-US" dirty="0"/>
              <a:t>Enter Presenter Title Here</a:t>
            </a:r>
          </a:p>
        </p:txBody>
      </p:sp>
    </p:spTree>
    <p:extLst>
      <p:ext uri="{BB962C8B-B14F-4D97-AF65-F5344CB8AC3E}">
        <p14:creationId xmlns:p14="http://schemas.microsoft.com/office/powerpoint/2010/main" val="86944892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 calcmode="lin" valueType="num">
                                      <p:cBhvr additive="base">
                                        <p:cTn id="12" dur="1000" fill="hold"/>
                                        <p:tgtEl>
                                          <p:spTgt spid="20">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20">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grpId="0" nodeType="after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 calcmode="lin" valueType="num">
                                      <p:cBhvr additive="base">
                                        <p:cTn id="17" dur="10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2" fill="hold" grpId="0" nodeType="after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 calcmode="lin" valueType="num">
                                      <p:cBhvr additive="base">
                                        <p:cTn id="22" dur="10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23" dur="1000" fill="hold"/>
                                        <p:tgtEl>
                                          <p:spTgt spid="2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build="p">
        <p:tmplLst>
          <p:tmpl lvl="1">
            <p:tnLst>
              <p:par>
                <p:cTn presetID="2" presetClass="entr" presetSubtype="2"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000" fill="hold"/>
                        <p:tgtEl>
                          <p:spTgt spid="20"/>
                        </p:tgtEl>
                        <p:attrNameLst>
                          <p:attrName>ppt_x</p:attrName>
                        </p:attrNameLst>
                      </p:cBhvr>
                      <p:tavLst>
                        <p:tav tm="0">
                          <p:val>
                            <p:strVal val="1+#ppt_w/2"/>
                          </p:val>
                        </p:tav>
                        <p:tav tm="100000">
                          <p:val>
                            <p:strVal val="#ppt_x"/>
                          </p:val>
                        </p:tav>
                      </p:tavLst>
                    </p:anim>
                    <p:anim calcmode="lin" valueType="num">
                      <p:cBhvr additive="base">
                        <p:cTn dur="1000" fill="hold"/>
                        <p:tgtEl>
                          <p:spTgt spid="20"/>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2"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1+#ppt_w/2"/>
                          </p:val>
                        </p:tav>
                        <p:tav tm="100000">
                          <p:val>
                            <p:strVal val="#ppt_x"/>
                          </p:val>
                        </p:tav>
                      </p:tavLst>
                    </p:anim>
                    <p:anim calcmode="lin" valueType="num">
                      <p:cBhvr additive="base">
                        <p:cTn dur="100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2"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1+#ppt_w/2"/>
                          </p:val>
                        </p:tav>
                        <p:tav tm="100000">
                          <p:val>
                            <p:strVal val="#ppt_x"/>
                          </p:val>
                        </p:tav>
                      </p:tavLst>
                    </p:anim>
                    <p:anim calcmode="lin" valueType="num">
                      <p:cBhvr additive="base">
                        <p:cTn dur="1000" fill="hold"/>
                        <p:tgtEl>
                          <p:spTgt spid="2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Photo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2" y="2533356"/>
            <a:ext cx="6486494" cy="1818686"/>
          </a:xfrm>
          <a:prstGeom prst="rect">
            <a:avLst/>
          </a:prstGeom>
        </p:spPr>
        <p:txBody>
          <a:bodyPr anchor="b">
            <a:noAutofit/>
          </a:bodyPr>
          <a:lstStyle>
            <a:lvl1pPr>
              <a:defRPr baseline="0"/>
            </a:lvl1pPr>
          </a:lstStyle>
          <a:p>
            <a:r>
              <a:rPr lang="en-US" dirty="0"/>
              <a:t>Enter Title Here</a:t>
            </a:r>
          </a:p>
        </p:txBody>
      </p:sp>
      <p:sp>
        <p:nvSpPr>
          <p:cNvPr id="3" name="Picture Placeholder 21"/>
          <p:cNvSpPr>
            <a:spLocks noGrp="1"/>
          </p:cNvSpPr>
          <p:nvPr>
            <p:ph type="pic" sz="quarter" idx="10"/>
          </p:nvPr>
        </p:nvSpPr>
        <p:spPr>
          <a:xfrm>
            <a:off x="7552945" y="0"/>
            <a:ext cx="5484154" cy="9772892"/>
          </a:xfrm>
          <a:prstGeom prst="rect">
            <a:avLst/>
          </a:prstGeom>
          <a:ln>
            <a:noFill/>
          </a:ln>
        </p:spPr>
        <p:txBody>
          <a:bodyPr/>
          <a:lstStyle>
            <a:lvl1pPr algn="l">
              <a:defRPr/>
            </a:lvl1pPr>
          </a:lstStyle>
          <a:p>
            <a:endParaRPr lang="en-US" dirty="0"/>
          </a:p>
        </p:txBody>
      </p:sp>
      <p:sp>
        <p:nvSpPr>
          <p:cNvPr id="15" name="TextBox 14"/>
          <p:cNvSpPr txBox="1"/>
          <p:nvPr userDrawn="1"/>
        </p:nvSpPr>
        <p:spPr>
          <a:xfrm>
            <a:off x="-387520" y="1689904"/>
            <a:ext cx="184731" cy="415498"/>
          </a:xfrm>
          <a:prstGeom prst="rect">
            <a:avLst/>
          </a:prstGeom>
          <a:noFill/>
        </p:spPr>
        <p:txBody>
          <a:bodyPr wrap="none" rtlCol="0">
            <a:spAutoFit/>
          </a:bodyPr>
          <a:lstStyle/>
          <a:p>
            <a:pPr algn="ctr" defTabSz="584170" rtl="0"/>
            <a:endParaRPr lang="en-US"/>
          </a:p>
        </p:txBody>
      </p:sp>
      <p:pic>
        <p:nvPicPr>
          <p:cNvPr id="16" name="Picture 15" descr="AWC_PowerPoint2017-0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5154" y="7256760"/>
            <a:ext cx="556652" cy="599334"/>
          </a:xfrm>
          <a:prstGeom prst="rect">
            <a:avLst/>
          </a:prstGeom>
        </p:spPr>
      </p:pic>
      <p:cxnSp>
        <p:nvCxnSpPr>
          <p:cNvPr id="17" name="Straight Connector 16"/>
          <p:cNvCxnSpPr/>
          <p:nvPr userDrawn="1"/>
        </p:nvCxnSpPr>
        <p:spPr>
          <a:xfrm>
            <a:off x="2070704" y="6267291"/>
            <a:ext cx="0" cy="878885"/>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2070704" y="7975098"/>
            <a:ext cx="0" cy="878885"/>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1" name="Text Placeholder 19"/>
          <p:cNvSpPr>
            <a:spLocks noGrp="1"/>
          </p:cNvSpPr>
          <p:nvPr>
            <p:ph type="body" sz="quarter" idx="11" hasCustomPrompt="1"/>
          </p:nvPr>
        </p:nvSpPr>
        <p:spPr>
          <a:xfrm>
            <a:off x="762001" y="4471046"/>
            <a:ext cx="6486496" cy="1481698"/>
          </a:xfrm>
        </p:spPr>
        <p:txBody>
          <a:bodyPr>
            <a:noAutofit/>
          </a:bodyPr>
          <a:lstStyle/>
          <a:p>
            <a:pPr lvl="0"/>
            <a:r>
              <a:rPr lang="en-US" dirty="0"/>
              <a:t>Enter Supporting Title Here</a:t>
            </a:r>
          </a:p>
        </p:txBody>
      </p:sp>
      <p:sp>
        <p:nvSpPr>
          <p:cNvPr id="22" name="Text Placeholder 24"/>
          <p:cNvSpPr>
            <a:spLocks noGrp="1"/>
          </p:cNvSpPr>
          <p:nvPr>
            <p:ph type="body" sz="quarter" idx="14" hasCustomPrompt="1"/>
          </p:nvPr>
        </p:nvSpPr>
        <p:spPr>
          <a:xfrm>
            <a:off x="2710229" y="6841328"/>
            <a:ext cx="4203192" cy="1573212"/>
          </a:xfrm>
        </p:spPr>
        <p:txBody>
          <a:bodyPr anchor="ctr">
            <a:noAutofit/>
          </a:bodyPr>
          <a:lstStyle>
            <a:lvl1pPr>
              <a:defRPr sz="2000" baseline="0"/>
            </a:lvl1pPr>
          </a:lstStyle>
          <a:p>
            <a:pPr lvl="0"/>
            <a:r>
              <a:rPr lang="en-US" dirty="0"/>
              <a:t>Enter Presenter Title Here</a:t>
            </a:r>
          </a:p>
        </p:txBody>
      </p:sp>
    </p:spTree>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 calcmode="lin" valueType="num">
                                      <p:cBhvr additive="base">
                                        <p:cTn id="12" dur="10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21">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grpId="0" nodeType="after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 calcmode="lin" valueType="num">
                                      <p:cBhvr additive="base">
                                        <p:cTn id="17" dur="1000" fill="hold"/>
                                        <p:tgtEl>
                                          <p:spTgt spid="22">
                                            <p:txEl>
                                              <p:pRg st="0" end="0"/>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2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build="p">
        <p:tmplLst>
          <p:tmpl lvl="1">
            <p:tnLst>
              <p:par>
                <p:cTn presetID="2" presetClass="entr" presetSubtype="2"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1000" fill="hold"/>
                        <p:tgtEl>
                          <p:spTgt spid="21"/>
                        </p:tgtEl>
                        <p:attrNameLst>
                          <p:attrName>ppt_x</p:attrName>
                        </p:attrNameLst>
                      </p:cBhvr>
                      <p:tavLst>
                        <p:tav tm="0">
                          <p:val>
                            <p:strVal val="1+#ppt_w/2"/>
                          </p:val>
                        </p:tav>
                        <p:tav tm="100000">
                          <p:val>
                            <p:strVal val="#ppt_x"/>
                          </p:val>
                        </p:tav>
                      </p:tavLst>
                    </p:anim>
                    <p:anim calcmode="lin" valueType="num">
                      <p:cBhvr additive="base">
                        <p:cTn dur="1000" fill="hold"/>
                        <p:tgtEl>
                          <p:spTgt spid="21"/>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2"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1000" fill="hold"/>
                        <p:tgtEl>
                          <p:spTgt spid="22"/>
                        </p:tgtEl>
                        <p:attrNameLst>
                          <p:attrName>ppt_x</p:attrName>
                        </p:attrNameLst>
                      </p:cBhvr>
                      <p:tavLst>
                        <p:tav tm="0">
                          <p:val>
                            <p:strVal val="1+#ppt_w/2"/>
                          </p:val>
                        </p:tav>
                        <p:tav tm="100000">
                          <p:val>
                            <p:strVal val="#ppt_x"/>
                          </p:val>
                        </p:tav>
                      </p:tavLst>
                    </p:anim>
                    <p:anim calcmode="lin" valueType="num">
                      <p:cBhvr additive="base">
                        <p:cTn dur="1000" fill="hold"/>
                        <p:tgtEl>
                          <p:spTgt spid="2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orizontal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4908981"/>
            <a:ext cx="13004800" cy="1371600"/>
          </a:xfrm>
          <a:prstGeom prst="rect">
            <a:avLst/>
          </a:prstGeom>
          <a:solidFill>
            <a:schemeClr val="accent1"/>
          </a:solidFill>
        </p:spPr>
        <p:txBody>
          <a:bodyPr anchor="ctr">
            <a:noAutofit/>
          </a:bodyPr>
          <a:lstStyle>
            <a:lvl1pPr marL="635000" indent="0">
              <a:tabLst/>
              <a:defRPr baseline="0">
                <a:solidFill>
                  <a:schemeClr val="bg1"/>
                </a:solidFill>
              </a:defRPr>
            </a:lvl1pPr>
          </a:lstStyle>
          <a:p>
            <a:r>
              <a:rPr lang="en-US" dirty="0"/>
              <a:t>Enter Title Here</a:t>
            </a:r>
          </a:p>
        </p:txBody>
      </p:sp>
      <p:sp>
        <p:nvSpPr>
          <p:cNvPr id="3" name="Picture Placeholder 21"/>
          <p:cNvSpPr>
            <a:spLocks noGrp="1"/>
          </p:cNvSpPr>
          <p:nvPr>
            <p:ph type="pic" sz="quarter" idx="10"/>
          </p:nvPr>
        </p:nvSpPr>
        <p:spPr>
          <a:xfrm>
            <a:off x="1" y="0"/>
            <a:ext cx="13004800" cy="4908981"/>
          </a:xfrm>
          <a:prstGeom prst="rect">
            <a:avLst/>
          </a:prstGeom>
          <a:ln>
            <a:noFill/>
          </a:ln>
        </p:spPr>
        <p:txBody>
          <a:bodyPr/>
          <a:lstStyle>
            <a:lvl1pPr algn="l">
              <a:defRPr/>
            </a:lvl1pPr>
          </a:lstStyle>
          <a:p>
            <a:endParaRPr lang="en-US" dirty="0"/>
          </a:p>
        </p:txBody>
      </p:sp>
      <p:sp>
        <p:nvSpPr>
          <p:cNvPr id="15" name="TextBox 14"/>
          <p:cNvSpPr txBox="1"/>
          <p:nvPr userDrawn="1"/>
        </p:nvSpPr>
        <p:spPr>
          <a:xfrm>
            <a:off x="-387520" y="1689904"/>
            <a:ext cx="184731" cy="415498"/>
          </a:xfrm>
          <a:prstGeom prst="rect">
            <a:avLst/>
          </a:prstGeom>
          <a:noFill/>
        </p:spPr>
        <p:txBody>
          <a:bodyPr wrap="none" rtlCol="0">
            <a:spAutoFit/>
          </a:bodyPr>
          <a:lstStyle/>
          <a:p>
            <a:pPr algn="ctr" defTabSz="584170" rtl="0"/>
            <a:endParaRPr lang="en-US"/>
          </a:p>
        </p:txBody>
      </p:sp>
      <p:grpSp>
        <p:nvGrpSpPr>
          <p:cNvPr id="14" name="Group 13"/>
          <p:cNvGrpSpPr/>
          <p:nvPr userDrawn="1"/>
        </p:nvGrpSpPr>
        <p:grpSpPr>
          <a:xfrm>
            <a:off x="10093205" y="8202817"/>
            <a:ext cx="2193594" cy="1096266"/>
            <a:chOff x="11175113" y="792867"/>
            <a:chExt cx="1829686" cy="914400"/>
          </a:xfrm>
        </p:grpSpPr>
        <p:sp>
          <p:nvSpPr>
            <p:cNvPr id="19" name="Rectangle 18"/>
            <p:cNvSpPr/>
            <p:nvPr/>
          </p:nvSpPr>
          <p:spPr>
            <a:xfrm>
              <a:off x="11175113" y="792867"/>
              <a:ext cx="1829686" cy="914400"/>
            </a:xfrm>
            <a:prstGeom prst="rect">
              <a:avLst/>
            </a:prstGeom>
            <a:solidFill>
              <a:srgbClr val="FFFFFF"/>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Helvetica Neue Light"/>
              </a:endParaRPr>
            </a:p>
          </p:txBody>
        </p:sp>
        <p:pic>
          <p:nvPicPr>
            <p:cNvPr id="20" name="Picture 19" descr="AWC_PowerPoint2017-01.png"/>
            <p:cNvPicPr>
              <a:picLocks noChangeAspect="1"/>
            </p:cNvPicPr>
            <p:nvPr/>
          </p:nvPicPr>
          <p:blipFill rotWithShape="1">
            <a:blip r:embed="rId2" cstate="screen">
              <a:extLst>
                <a:ext uri="{28A0092B-C50C-407E-A947-70E740481C1C}">
                  <a14:useLocalDpi xmlns:a14="http://schemas.microsoft.com/office/drawing/2010/main"/>
                </a:ext>
              </a:extLst>
            </a:blip>
            <a:srcRect r="-5934"/>
            <a:stretch/>
          </p:blipFill>
          <p:spPr>
            <a:xfrm>
              <a:off x="11326544" y="969083"/>
              <a:ext cx="1571302" cy="599334"/>
            </a:xfrm>
            <a:prstGeom prst="rect">
              <a:avLst/>
            </a:prstGeom>
          </p:spPr>
        </p:pic>
      </p:grpSp>
      <p:cxnSp>
        <p:nvCxnSpPr>
          <p:cNvPr id="23" name="Straight Connector 22"/>
          <p:cNvCxnSpPr/>
          <p:nvPr userDrawn="1"/>
        </p:nvCxnSpPr>
        <p:spPr>
          <a:xfrm>
            <a:off x="597980" y="7787413"/>
            <a:ext cx="6486496"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4" name="Text Placeholder 19"/>
          <p:cNvSpPr>
            <a:spLocks noGrp="1"/>
          </p:cNvSpPr>
          <p:nvPr>
            <p:ph type="body" sz="quarter" idx="11" hasCustomPrompt="1"/>
          </p:nvPr>
        </p:nvSpPr>
        <p:spPr>
          <a:xfrm>
            <a:off x="597980" y="6452325"/>
            <a:ext cx="8734426" cy="1109763"/>
          </a:xfrm>
        </p:spPr>
        <p:txBody>
          <a:bodyPr>
            <a:noAutofit/>
          </a:bodyPr>
          <a:lstStyle/>
          <a:p>
            <a:pPr lvl="0"/>
            <a:r>
              <a:rPr lang="en-US" dirty="0"/>
              <a:t>Enter Supporting Title Here</a:t>
            </a:r>
          </a:p>
        </p:txBody>
      </p:sp>
      <p:sp>
        <p:nvSpPr>
          <p:cNvPr id="25" name="Text Placeholder 24"/>
          <p:cNvSpPr>
            <a:spLocks noGrp="1"/>
          </p:cNvSpPr>
          <p:nvPr>
            <p:ph type="body" sz="quarter" idx="14" hasCustomPrompt="1"/>
          </p:nvPr>
        </p:nvSpPr>
        <p:spPr>
          <a:xfrm>
            <a:off x="597980" y="8098563"/>
            <a:ext cx="4203192" cy="1573212"/>
          </a:xfrm>
        </p:spPr>
        <p:txBody>
          <a:bodyPr>
            <a:noAutofit/>
          </a:bodyPr>
          <a:lstStyle>
            <a:lvl1pPr>
              <a:defRPr sz="2000" baseline="0"/>
            </a:lvl1pPr>
          </a:lstStyle>
          <a:p>
            <a:pPr lvl="0"/>
            <a:r>
              <a:rPr lang="en-US" dirty="0"/>
              <a:t>Enter Presenter Title Here</a:t>
            </a:r>
          </a:p>
        </p:txBody>
      </p:sp>
      <p:sp>
        <p:nvSpPr>
          <p:cNvPr id="26" name="Text Placeholder 24"/>
          <p:cNvSpPr>
            <a:spLocks noGrp="1"/>
          </p:cNvSpPr>
          <p:nvPr>
            <p:ph type="body" sz="quarter" idx="15" hasCustomPrompt="1"/>
          </p:nvPr>
        </p:nvSpPr>
        <p:spPr>
          <a:xfrm>
            <a:off x="5129213" y="8098563"/>
            <a:ext cx="4367213" cy="1573212"/>
          </a:xfrm>
        </p:spPr>
        <p:txBody>
          <a:bodyPr>
            <a:noAutofit/>
          </a:bodyPr>
          <a:lstStyle>
            <a:lvl1pPr>
              <a:defRPr sz="2000" baseline="0"/>
            </a:lvl1pPr>
          </a:lstStyle>
          <a:p>
            <a:pPr lvl="0"/>
            <a:r>
              <a:rPr lang="en-US" dirty="0"/>
              <a:t>Enter Presenter Title Here</a:t>
            </a:r>
          </a:p>
        </p:txBody>
      </p:sp>
    </p:spTree>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additive="base">
                                        <p:cTn id="7" dur="10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 calcmode="lin" valueType="num">
                                      <p:cBhvr additive="base">
                                        <p:cTn id="12" dur="1000" fill="hold"/>
                                        <p:tgtEl>
                                          <p:spTgt spid="25">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grpId="0" nodeType="afterEffect">
                                  <p:stCondLst>
                                    <p:cond delay="0"/>
                                  </p:stCondLst>
                                  <p:childTnLst>
                                    <p:set>
                                      <p:cBhvr>
                                        <p:cTn id="16" dur="1" fill="hold">
                                          <p:stCondLst>
                                            <p:cond delay="0"/>
                                          </p:stCondLst>
                                        </p:cTn>
                                        <p:tgtEl>
                                          <p:spTgt spid="26">
                                            <p:txEl>
                                              <p:pRg st="0" end="0"/>
                                            </p:txEl>
                                          </p:spTgt>
                                        </p:tgtEl>
                                        <p:attrNameLst>
                                          <p:attrName>style.visibility</p:attrName>
                                        </p:attrNameLst>
                                      </p:cBhvr>
                                      <p:to>
                                        <p:strVal val="visible"/>
                                      </p:to>
                                    </p:set>
                                    <p:anim calcmode="lin" valueType="num">
                                      <p:cBhvr additive="base">
                                        <p:cTn id="17" dur="10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2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tmplLst>
          <p:tmpl lvl="1">
            <p:tnLst>
              <p:par>
                <p:cTn presetID="2" presetClass="entr" presetSubtype="2"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1000" fill="hold"/>
                        <p:tgtEl>
                          <p:spTgt spid="24"/>
                        </p:tgtEl>
                        <p:attrNameLst>
                          <p:attrName>ppt_x</p:attrName>
                        </p:attrNameLst>
                      </p:cBhvr>
                      <p:tavLst>
                        <p:tav tm="0">
                          <p:val>
                            <p:strVal val="1+#ppt_w/2"/>
                          </p:val>
                        </p:tav>
                        <p:tav tm="100000">
                          <p:val>
                            <p:strVal val="#ppt_x"/>
                          </p:val>
                        </p:tav>
                      </p:tavLst>
                    </p:anim>
                    <p:anim calcmode="lin" valueType="num">
                      <p:cBhvr additive="base">
                        <p:cTn dur="1000" fill="hold"/>
                        <p:tgtEl>
                          <p:spTgt spid="24"/>
                        </p:tgtEl>
                        <p:attrNameLst>
                          <p:attrName>ppt_y</p:attrName>
                        </p:attrNameLst>
                      </p:cBhvr>
                      <p:tavLst>
                        <p:tav tm="0">
                          <p:val>
                            <p:strVal val="#ppt_y"/>
                          </p:val>
                        </p:tav>
                        <p:tav tm="100000">
                          <p:val>
                            <p:strVal val="#ppt_y"/>
                          </p:val>
                        </p:tav>
                      </p:tavLst>
                    </p:anim>
                  </p:childTnLst>
                </p:cTn>
              </p:par>
            </p:tnLst>
          </p:tmpl>
        </p:tmplLst>
      </p:bldP>
      <p:bldP spid="25" grpId="0" build="p">
        <p:tmplLst>
          <p:tmpl lvl="1">
            <p:tnLst>
              <p:par>
                <p:cTn presetID="2" presetClass="entr" presetSubtype="2"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000" fill="hold"/>
                        <p:tgtEl>
                          <p:spTgt spid="25"/>
                        </p:tgtEl>
                        <p:attrNameLst>
                          <p:attrName>ppt_x</p:attrName>
                        </p:attrNameLst>
                      </p:cBhvr>
                      <p:tavLst>
                        <p:tav tm="0">
                          <p:val>
                            <p:strVal val="1+#ppt_w/2"/>
                          </p:val>
                        </p:tav>
                        <p:tav tm="100000">
                          <p:val>
                            <p:strVal val="#ppt_x"/>
                          </p:val>
                        </p:tav>
                      </p:tavLst>
                    </p:anim>
                    <p:anim calcmode="lin" valueType="num">
                      <p:cBhvr additive="base">
                        <p:cTn dur="1000" fill="hold"/>
                        <p:tgtEl>
                          <p:spTgt spid="25"/>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2"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1+#ppt_w/2"/>
                          </p:val>
                        </p:tav>
                        <p:tav tm="100000">
                          <p:val>
                            <p:strVal val="#ppt_x"/>
                          </p:val>
                        </p:tav>
                      </p:tavLst>
                    </p:anim>
                    <p:anim calcmode="lin" valueType="num">
                      <p:cBhvr additive="base">
                        <p:cTn dur="1000" fill="hold"/>
                        <p:tgtEl>
                          <p:spTgt spid="26"/>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Ending Slide">
    <p:spTree>
      <p:nvGrpSpPr>
        <p:cNvPr id="1" name=""/>
        <p:cNvGrpSpPr/>
        <p:nvPr/>
      </p:nvGrpSpPr>
      <p:grpSpPr>
        <a:xfrm>
          <a:off x="0" y="0"/>
          <a:ext cx="0" cy="0"/>
          <a:chOff x="0" y="0"/>
          <a:chExt cx="0" cy="0"/>
        </a:xfrm>
      </p:grpSpPr>
      <p:sp>
        <p:nvSpPr>
          <p:cNvPr id="12" name="Rectangle 11"/>
          <p:cNvSpPr/>
          <p:nvPr userDrawn="1"/>
        </p:nvSpPr>
        <p:spPr>
          <a:xfrm>
            <a:off x="0" y="5139846"/>
            <a:ext cx="13004800" cy="4613753"/>
          </a:xfrm>
          <a:prstGeom prst="rect">
            <a:avLst/>
          </a:prstGeom>
          <a:solidFill>
            <a:schemeClr val="accent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FFFFFF"/>
              </a:solidFill>
              <a:effectLst>
                <a:outerShdw blurRad="38100" dist="12700" dir="5400000" rotWithShape="0">
                  <a:srgbClr val="000000">
                    <a:alpha val="50000"/>
                  </a:srgbClr>
                </a:outerShdw>
              </a:effectLst>
              <a:uFillTx/>
              <a:latin typeface="+mn-lt"/>
              <a:ea typeface="+mn-ea"/>
              <a:cs typeface="+mn-cs"/>
              <a:sym typeface="Helvetica Neue Light"/>
            </a:endParaRPr>
          </a:p>
        </p:txBody>
      </p:sp>
      <p:sp>
        <p:nvSpPr>
          <p:cNvPr id="5" name="Text Box 6"/>
          <p:cNvSpPr txBox="1">
            <a:spLocks noChangeArrowheads="1"/>
          </p:cNvSpPr>
          <p:nvPr userDrawn="1"/>
        </p:nvSpPr>
        <p:spPr bwMode="auto">
          <a:xfrm>
            <a:off x="1502479" y="8384930"/>
            <a:ext cx="9999842" cy="900725"/>
          </a:xfrm>
          <a:prstGeom prst="rect">
            <a:avLst/>
          </a:prstGeom>
          <a:noFill/>
          <a:ln w="9525">
            <a:noFill/>
            <a:miter lim="800000"/>
            <a:headEnd/>
            <a:tailEnd/>
          </a:ln>
        </p:spPr>
        <p:txBody>
          <a:bodyPr wrap="square" lIns="130016" tIns="65007" rIns="130016" bIns="65007">
            <a:spAutoFit/>
          </a:bodyPr>
          <a:lstStyle/>
          <a:p>
            <a:pPr defTabSz="1300326" rtl="0">
              <a:spcBef>
                <a:spcPct val="50000"/>
              </a:spcBef>
              <a:defRPr/>
            </a:pPr>
            <a:endParaRPr lang="en-US" sz="1000" kern="1200" spc="300" dirty="0">
              <a:solidFill>
                <a:srgbClr val="FFFFFF"/>
              </a:solidFill>
              <a:latin typeface="Tahoma" pitchFamily="34" charset="0"/>
              <a:ea typeface="Tahoma" pitchFamily="34" charset="0"/>
              <a:cs typeface="Tahoma" pitchFamily="34" charset="0"/>
            </a:endParaRPr>
          </a:p>
          <a:p>
            <a:pPr defTabSz="1300326" rtl="0">
              <a:spcBef>
                <a:spcPct val="50000"/>
              </a:spcBef>
              <a:defRPr/>
            </a:pPr>
            <a:r>
              <a:rPr lang="en-US" sz="1000" kern="1200" spc="300" dirty="0">
                <a:solidFill>
                  <a:srgbClr val="FFFFFF"/>
                </a:solidFill>
                <a:latin typeface="Tahoma" pitchFamily="34" charset="0"/>
                <a:ea typeface="Tahoma" pitchFamily="34" charset="0"/>
                <a:cs typeface="Tahoma" pitchFamily="34" charset="0"/>
              </a:rPr>
              <a:t>This presentation is protected by US and International Copyright laws. Reproduction, distribution, display and use of the presentation without written permission of American Wood Council (AWC) is prohibited.</a:t>
            </a:r>
            <a:r>
              <a:rPr lang="en-US" sz="1000" kern="1200" spc="300" baseline="0" dirty="0">
                <a:solidFill>
                  <a:srgbClr val="FFFFFF"/>
                </a:solidFill>
                <a:latin typeface="Tahoma" pitchFamily="34" charset="0"/>
                <a:ea typeface="Tahoma" pitchFamily="34" charset="0"/>
                <a:cs typeface="Tahoma" pitchFamily="34" charset="0"/>
              </a:rPr>
              <a:t> </a:t>
            </a:r>
            <a:r>
              <a:rPr lang="en-US" sz="1000" kern="1200" spc="300" dirty="0">
                <a:solidFill>
                  <a:srgbClr val="FFFFFF"/>
                </a:solidFill>
                <a:latin typeface="Tahoma" pitchFamily="34" charset="0"/>
                <a:ea typeface="Tahoma" pitchFamily="34" charset="0"/>
                <a:cs typeface="Tahoma" pitchFamily="34" charset="0"/>
              </a:rPr>
              <a:t>© American Wood Council 2017</a:t>
            </a:r>
          </a:p>
          <a:p>
            <a:pPr algn="l" defTabSz="1300326" rtl="0">
              <a:spcBef>
                <a:spcPct val="50000"/>
              </a:spcBef>
              <a:defRPr/>
            </a:pPr>
            <a:endParaRPr lang="en-US" sz="1000" kern="1200" spc="300" dirty="0">
              <a:solidFill>
                <a:srgbClr val="FFFFFF"/>
              </a:solidFill>
              <a:latin typeface="Tahoma" pitchFamily="34" charset="0"/>
              <a:ea typeface="Tahoma" pitchFamily="34" charset="0"/>
              <a:cs typeface="Tahoma" pitchFamily="34" charset="0"/>
            </a:endParaRPr>
          </a:p>
        </p:txBody>
      </p:sp>
      <p:pic>
        <p:nvPicPr>
          <p:cNvPr id="2" name="Picture 1" descr="AWC_PowerPoint2017-03.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1240" y="2520043"/>
            <a:ext cx="5359968" cy="1832780"/>
          </a:xfrm>
          <a:prstGeom prst="rect">
            <a:avLst/>
          </a:prstGeom>
        </p:spPr>
      </p:pic>
      <p:sp>
        <p:nvSpPr>
          <p:cNvPr id="11" name="Text Box 6"/>
          <p:cNvSpPr txBox="1">
            <a:spLocks noChangeArrowheads="1"/>
          </p:cNvSpPr>
          <p:nvPr userDrawn="1"/>
        </p:nvSpPr>
        <p:spPr bwMode="auto">
          <a:xfrm>
            <a:off x="1502479" y="5997396"/>
            <a:ext cx="9999842" cy="562171"/>
          </a:xfrm>
          <a:prstGeom prst="rect">
            <a:avLst/>
          </a:prstGeom>
          <a:noFill/>
          <a:ln w="9525">
            <a:noFill/>
            <a:miter lim="800000"/>
            <a:headEnd/>
            <a:tailEnd/>
          </a:ln>
        </p:spPr>
        <p:txBody>
          <a:bodyPr wrap="square" lIns="130016" tIns="65007" rIns="130016" bIns="65007">
            <a:spAutoFit/>
          </a:bodyPr>
          <a:lstStyle/>
          <a:p>
            <a:pPr defTabSz="1300326" rtl="0">
              <a:spcBef>
                <a:spcPct val="50000"/>
              </a:spcBef>
              <a:defRPr/>
            </a:pPr>
            <a:r>
              <a:rPr lang="en-US" sz="2800" kern="1200" spc="300" dirty="0">
                <a:solidFill>
                  <a:srgbClr val="FFFFFF"/>
                </a:solidFill>
                <a:latin typeface="Tahoma" pitchFamily="34" charset="0"/>
                <a:ea typeface="Tahoma" pitchFamily="34" charset="0"/>
                <a:cs typeface="Tahoma" pitchFamily="34" charset="0"/>
              </a:rPr>
              <a:t>info@awc.org</a:t>
            </a:r>
            <a:r>
              <a:rPr lang="en-US" sz="2800" kern="1200" spc="300" baseline="0" dirty="0">
                <a:solidFill>
                  <a:srgbClr val="FFFFFF"/>
                </a:solidFill>
                <a:latin typeface="Tahoma" pitchFamily="34" charset="0"/>
                <a:ea typeface="Tahoma" pitchFamily="34" charset="0"/>
                <a:cs typeface="Tahoma" pitchFamily="34" charset="0"/>
              </a:rPr>
              <a:t>  |  </a:t>
            </a:r>
            <a:r>
              <a:rPr lang="en-US" sz="2800" kern="1200" spc="300" dirty="0" err="1">
                <a:solidFill>
                  <a:srgbClr val="FFFFFF"/>
                </a:solidFill>
                <a:latin typeface="Tahoma" pitchFamily="34" charset="0"/>
                <a:ea typeface="Tahoma" pitchFamily="34" charset="0"/>
                <a:cs typeface="Tahoma" pitchFamily="34" charset="0"/>
              </a:rPr>
              <a:t>www.awc.org</a:t>
            </a:r>
            <a:endParaRPr lang="en-US" sz="2800" kern="1200" spc="300" dirty="0">
              <a:solidFill>
                <a:srgbClr val="FFFF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71502949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outVertical)">
                                      <p:cBhvr>
                                        <p:cTn id="13"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urse Description Slid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54851" y="226505"/>
            <a:ext cx="11217275" cy="781321"/>
          </a:xfrm>
        </p:spPr>
        <p:txBody>
          <a:bodyPr anchor="b">
            <a:noAutofit/>
          </a:bodyPr>
          <a:lstStyle>
            <a:lvl1pPr>
              <a:defRPr baseline="0"/>
            </a:lvl1pPr>
          </a:lstStyle>
          <a:p>
            <a:r>
              <a:rPr lang="en-US" dirty="0"/>
              <a:t>Enter slide title </a:t>
            </a:r>
            <a:r>
              <a:rPr lang="mr-IN" dirty="0"/>
              <a:t>–</a:t>
            </a:r>
            <a:r>
              <a:rPr lang="en-US" dirty="0"/>
              <a:t> Maximum of one row</a:t>
            </a:r>
          </a:p>
        </p:txBody>
      </p:sp>
      <p:cxnSp>
        <p:nvCxnSpPr>
          <p:cNvPr id="13" name="Straight Connector 12"/>
          <p:cNvCxnSpPr/>
          <p:nvPr userDrawn="1"/>
        </p:nvCxnSpPr>
        <p:spPr>
          <a:xfrm flipH="1">
            <a:off x="528906" y="1152046"/>
            <a:ext cx="11872584" cy="0"/>
          </a:xfrm>
          <a:prstGeom prst="line">
            <a:avLst/>
          </a:prstGeom>
          <a:ln w="19050" cmpd="sng">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16" name="Picture 15" descr="AWC_PowerPoint2017-0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941262" y="512309"/>
            <a:ext cx="460228" cy="495517"/>
          </a:xfrm>
          <a:prstGeom prst="rect">
            <a:avLst/>
          </a:prstGeom>
        </p:spPr>
      </p:pic>
      <p:sp>
        <p:nvSpPr>
          <p:cNvPr id="8" name="Text Placeholder 7"/>
          <p:cNvSpPr>
            <a:spLocks noGrp="1"/>
          </p:cNvSpPr>
          <p:nvPr>
            <p:ph type="body" sz="quarter" idx="10" hasCustomPrompt="1"/>
          </p:nvPr>
        </p:nvSpPr>
        <p:spPr>
          <a:xfrm>
            <a:off x="455613" y="1308100"/>
            <a:ext cx="11945937" cy="1371600"/>
          </a:xfrm>
        </p:spPr>
        <p:txBody>
          <a:bodyPr>
            <a:noAutofit/>
          </a:bodyPr>
          <a:lstStyle>
            <a:lvl1pPr>
              <a:defRPr b="0" baseline="0"/>
            </a:lvl1pPr>
          </a:lstStyle>
          <a:p>
            <a:pPr lvl="0"/>
            <a:r>
              <a:rPr lang="en-US" dirty="0"/>
              <a:t>Enter supporting copy or supporting Subtitle Here</a:t>
            </a:r>
          </a:p>
        </p:txBody>
      </p:sp>
      <p:sp>
        <p:nvSpPr>
          <p:cNvPr id="17" name="Text Placeholder 16"/>
          <p:cNvSpPr>
            <a:spLocks noGrp="1"/>
          </p:cNvSpPr>
          <p:nvPr>
            <p:ph type="body" sz="quarter" idx="11" hasCustomPrompt="1"/>
          </p:nvPr>
        </p:nvSpPr>
        <p:spPr>
          <a:xfrm>
            <a:off x="1051216" y="3711139"/>
            <a:ext cx="4021681" cy="3093154"/>
          </a:xfrm>
          <a:solidFill>
            <a:schemeClr val="accent2"/>
          </a:solidFill>
        </p:spPr>
        <p:txBody>
          <a:bodyPr anchor="ctr">
            <a:noAutofit/>
          </a:bodyPr>
          <a:lstStyle>
            <a:lvl1pPr marL="234950" indent="0">
              <a:spcAft>
                <a:spcPts val="1600"/>
              </a:spcAft>
              <a:tabLst/>
              <a:defRPr b="1">
                <a:solidFill>
                  <a:schemeClr val="bg1"/>
                </a:solidFill>
              </a:defRPr>
            </a:lvl1pPr>
          </a:lstStyle>
          <a:p>
            <a:pPr lvl="0"/>
            <a:r>
              <a:rPr lang="en-US" dirty="0"/>
              <a:t>Enter Supporting Text Here</a:t>
            </a:r>
          </a:p>
        </p:txBody>
      </p:sp>
      <p:sp>
        <p:nvSpPr>
          <p:cNvPr id="19" name="Text Placeholder 7"/>
          <p:cNvSpPr>
            <a:spLocks noGrp="1"/>
          </p:cNvSpPr>
          <p:nvPr>
            <p:ph type="body" sz="quarter" idx="12" hasCustomPrompt="1"/>
          </p:nvPr>
        </p:nvSpPr>
        <p:spPr>
          <a:xfrm>
            <a:off x="5879592" y="3025338"/>
            <a:ext cx="6521898" cy="5771189"/>
          </a:xfrm>
        </p:spPr>
        <p:txBody>
          <a:bodyPr>
            <a:noAutofit/>
          </a:bodyPr>
          <a:lstStyle>
            <a:lvl1pPr>
              <a:lnSpc>
                <a:spcPct val="100000"/>
              </a:lnSpc>
              <a:spcAft>
                <a:spcPts val="600"/>
              </a:spcAft>
              <a:defRPr sz="2000" b="0" baseline="0"/>
            </a:lvl1pPr>
          </a:lstStyle>
          <a:p>
            <a:pPr lvl="0"/>
            <a:r>
              <a:rPr lang="en-US" dirty="0"/>
              <a:t>Enter copy Here</a:t>
            </a:r>
          </a:p>
        </p:txBody>
      </p:sp>
    </p:spTree>
    <p:extLst>
      <p:ext uri="{BB962C8B-B14F-4D97-AF65-F5344CB8AC3E}">
        <p14:creationId xmlns:p14="http://schemas.microsoft.com/office/powerpoint/2010/main" val="106116279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10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grpId="0" nodeType="after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 calcmode="lin" valueType="num">
                                      <p:cBhvr additive="base">
                                        <p:cTn id="17" dur="10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p">
        <p:tmplLst>
          <p:tmpl lvl="1">
            <p:tnLst>
              <p:par>
                <p:cTn presetID="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1+#ppt_w/2"/>
                          </p:val>
                        </p:tav>
                        <p:tav tm="100000">
                          <p:val>
                            <p:strVal val="#ppt_x"/>
                          </p:val>
                        </p:tav>
                      </p:tavLst>
                    </p:anim>
                    <p:anim calcmode="lin" valueType="num">
                      <p:cBhvr additive="base">
                        <p:cTn dur="1000" fill="hold"/>
                        <p:tgtEl>
                          <p:spTgt spid="8"/>
                        </p:tgtEl>
                        <p:attrNameLst>
                          <p:attrName>ppt_y</p:attrName>
                        </p:attrNameLst>
                      </p:cBhvr>
                      <p:tavLst>
                        <p:tav tm="0">
                          <p:val>
                            <p:strVal val="#ppt_y"/>
                          </p:val>
                        </p:tav>
                        <p:tav tm="100000">
                          <p:val>
                            <p:strVal val="#ppt_y"/>
                          </p:val>
                        </p:tav>
                      </p:tavLst>
                    </p:anim>
                  </p:childTnLst>
                </p:cTn>
              </p:par>
            </p:tnLst>
          </p:tmpl>
        </p:tmplLst>
      </p:bldP>
      <p:bldP spid="19" grpId="0" build="p">
        <p:tmplLst>
          <p:tmpl lvl="1">
            <p:tnLst>
              <p:par>
                <p:cTn presetID="2" presetClass="entr" presetSubtype="2"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1+#ppt_w/2"/>
                          </p:val>
                        </p:tav>
                        <p:tav tm="100000">
                          <p:val>
                            <p:strVal val="#ppt_x"/>
                          </p:val>
                        </p:tav>
                      </p:tavLst>
                    </p:anim>
                    <p:anim calcmode="lin" valueType="num">
                      <p:cBhvr additive="base">
                        <p:cTn dur="1000" fill="hold"/>
                        <p:tgtEl>
                          <p:spTgt spid="1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urse Description Slide">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54851" y="226505"/>
            <a:ext cx="11217275" cy="781321"/>
          </a:xfrm>
        </p:spPr>
        <p:txBody>
          <a:bodyPr anchor="b">
            <a:noAutofit/>
          </a:bodyPr>
          <a:lstStyle>
            <a:lvl1pPr>
              <a:defRPr/>
            </a:lvl1pPr>
          </a:lstStyle>
          <a:p>
            <a:r>
              <a:rPr lang="en-US" dirty="0"/>
              <a:t>Enter slide title </a:t>
            </a:r>
            <a:r>
              <a:rPr lang="mr-IN" dirty="0"/>
              <a:t>–</a:t>
            </a:r>
            <a:r>
              <a:rPr lang="en-US" dirty="0"/>
              <a:t> Maximum of one row</a:t>
            </a:r>
          </a:p>
        </p:txBody>
      </p:sp>
      <p:cxnSp>
        <p:nvCxnSpPr>
          <p:cNvPr id="13" name="Straight Connector 12"/>
          <p:cNvCxnSpPr/>
          <p:nvPr userDrawn="1"/>
        </p:nvCxnSpPr>
        <p:spPr>
          <a:xfrm flipH="1">
            <a:off x="528906" y="1152046"/>
            <a:ext cx="11872584" cy="0"/>
          </a:xfrm>
          <a:prstGeom prst="line">
            <a:avLst/>
          </a:prstGeom>
          <a:ln w="19050" cmpd="sng">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16" name="Picture 15" descr="AWC_PowerPoint2017-0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941262" y="512309"/>
            <a:ext cx="460228" cy="495517"/>
          </a:xfrm>
          <a:prstGeom prst="rect">
            <a:avLst/>
          </a:prstGeom>
        </p:spPr>
      </p:pic>
      <p:sp>
        <p:nvSpPr>
          <p:cNvPr id="19" name="Text Placeholder 7"/>
          <p:cNvSpPr>
            <a:spLocks noGrp="1"/>
          </p:cNvSpPr>
          <p:nvPr>
            <p:ph type="body" sz="quarter" idx="12" hasCustomPrompt="1"/>
          </p:nvPr>
        </p:nvSpPr>
        <p:spPr>
          <a:xfrm>
            <a:off x="5879592" y="1707776"/>
            <a:ext cx="6521898" cy="7088751"/>
          </a:xfrm>
        </p:spPr>
        <p:txBody>
          <a:bodyPr anchor="ctr">
            <a:noAutofit/>
          </a:bodyPr>
          <a:lstStyle>
            <a:lvl1pPr>
              <a:lnSpc>
                <a:spcPct val="100000"/>
              </a:lnSpc>
              <a:spcAft>
                <a:spcPts val="600"/>
              </a:spcAft>
              <a:defRPr sz="2000" b="0" baseline="0"/>
            </a:lvl1pPr>
          </a:lstStyle>
          <a:p>
            <a:pPr lvl="0"/>
            <a:r>
              <a:rPr lang="en-US" dirty="0"/>
              <a:t>Enter copy Here</a:t>
            </a:r>
          </a:p>
        </p:txBody>
      </p:sp>
      <p:sp>
        <p:nvSpPr>
          <p:cNvPr id="3" name="Picture Placeholder 2"/>
          <p:cNvSpPr>
            <a:spLocks noGrp="1"/>
          </p:cNvSpPr>
          <p:nvPr>
            <p:ph type="pic" sz="quarter" idx="13"/>
          </p:nvPr>
        </p:nvSpPr>
        <p:spPr>
          <a:xfrm>
            <a:off x="753035" y="3000282"/>
            <a:ext cx="4598428" cy="4503737"/>
          </a:xfrm>
        </p:spPr>
        <p:txBody>
          <a:bodyPr/>
          <a:lstStyle/>
          <a:p>
            <a:endParaRPr lang="en-US"/>
          </a:p>
        </p:txBody>
      </p:sp>
    </p:spTree>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 calcmode="lin" valueType="num">
                                      <p:cBhvr additive="base">
                                        <p:cTn id="12" dur="1000" fill="hold"/>
                                        <p:tgtEl>
                                          <p:spTgt spid="19">
                                            <p:txEl>
                                              <p:pRg st="0" end="0"/>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build="p">
        <p:tmplLst>
          <p:tmpl lvl="1">
            <p:tnLst>
              <p:par>
                <p:cTn presetID="2" presetClass="entr" presetSubtype="2"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1000" fill="hold"/>
                        <p:tgtEl>
                          <p:spTgt spid="19"/>
                        </p:tgtEl>
                        <p:attrNameLst>
                          <p:attrName>ppt_x</p:attrName>
                        </p:attrNameLst>
                      </p:cBhvr>
                      <p:tavLst>
                        <p:tav tm="0">
                          <p:val>
                            <p:strVal val="1+#ppt_w/2"/>
                          </p:val>
                        </p:tav>
                        <p:tav tm="100000">
                          <p:val>
                            <p:strVal val="#ppt_x"/>
                          </p:val>
                        </p:tav>
                      </p:tavLst>
                    </p:anim>
                    <p:anim calcmode="lin" valueType="num">
                      <p:cBhvr additive="base">
                        <p:cTn dur="1000" fill="hold"/>
                        <p:tgtEl>
                          <p:spTgt spid="1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allout Slide">
    <p:spTree>
      <p:nvGrpSpPr>
        <p:cNvPr id="1" name=""/>
        <p:cNvGrpSpPr/>
        <p:nvPr/>
      </p:nvGrpSpPr>
      <p:grpSpPr>
        <a:xfrm>
          <a:off x="0" y="0"/>
          <a:ext cx="0" cy="0"/>
          <a:chOff x="0" y="0"/>
          <a:chExt cx="0" cy="0"/>
        </a:xfrm>
      </p:grpSpPr>
      <p:sp>
        <p:nvSpPr>
          <p:cNvPr id="7" name="Text Placeholder 7"/>
          <p:cNvSpPr>
            <a:spLocks noGrp="1"/>
          </p:cNvSpPr>
          <p:nvPr>
            <p:ph type="body" sz="quarter" idx="10" hasCustomPrompt="1"/>
          </p:nvPr>
        </p:nvSpPr>
        <p:spPr>
          <a:xfrm>
            <a:off x="455613" y="2432812"/>
            <a:ext cx="11945937" cy="785876"/>
          </a:xfrm>
        </p:spPr>
        <p:txBody>
          <a:bodyPr>
            <a:noAutofit/>
          </a:bodyPr>
          <a:lstStyle>
            <a:lvl1pPr algn="ctr">
              <a:defRPr b="0" baseline="0"/>
            </a:lvl1pPr>
          </a:lstStyle>
          <a:p>
            <a:pPr lvl="0"/>
            <a:r>
              <a:rPr lang="en-US" dirty="0"/>
              <a:t>Enter supporting copy or supporting Subtitle Here</a:t>
            </a:r>
          </a:p>
        </p:txBody>
      </p:sp>
      <p:sp>
        <p:nvSpPr>
          <p:cNvPr id="8" name="TextBox 7"/>
          <p:cNvSpPr txBox="1"/>
          <p:nvPr userDrawn="1"/>
        </p:nvSpPr>
        <p:spPr>
          <a:xfrm>
            <a:off x="12111375" y="8943660"/>
            <a:ext cx="546814" cy="287258"/>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fld id="{DFE1F30A-13EC-2E40-B115-328E60613287}" type="slidenum">
              <a:rPr kumimoji="0" lang="en-US" sz="1200" b="0" i="0" u="none" strike="noStrike" cap="none" spc="300" normalizeH="0" baseline="0" smtClean="0">
                <a:ln>
                  <a:noFill/>
                </a:ln>
                <a:solidFill>
                  <a:schemeClr val="tx1"/>
                </a:solidFill>
                <a:effectLst/>
                <a:uFillTx/>
                <a:latin typeface="+mn-lt"/>
                <a:ea typeface="+mn-ea"/>
                <a:cs typeface="+mn-cs"/>
                <a:sym typeface="Helvetica Neue Light"/>
              </a:rPr>
              <a:t>‹#›</a:t>
            </a:fld>
            <a:endParaRPr kumimoji="0" lang="en-US" sz="1200" b="0" i="0" u="none" strike="noStrike" cap="none" spc="300" normalizeH="0" baseline="0" dirty="0">
              <a:ln>
                <a:noFill/>
              </a:ln>
              <a:solidFill>
                <a:schemeClr val="tx1"/>
              </a:solidFill>
              <a:effectLst/>
              <a:uFillTx/>
              <a:latin typeface="+mn-lt"/>
              <a:ea typeface="+mn-ea"/>
              <a:cs typeface="+mn-cs"/>
              <a:sym typeface="Helvetica Neue Light"/>
            </a:endParaRPr>
          </a:p>
        </p:txBody>
      </p:sp>
      <p:cxnSp>
        <p:nvCxnSpPr>
          <p:cNvPr id="10" name="Straight Connector 9"/>
          <p:cNvCxnSpPr/>
          <p:nvPr userDrawn="1"/>
        </p:nvCxnSpPr>
        <p:spPr>
          <a:xfrm flipH="1">
            <a:off x="3845980" y="1121510"/>
            <a:ext cx="2273247" cy="0"/>
          </a:xfrm>
          <a:prstGeom prst="line">
            <a:avLst/>
          </a:prstGeom>
          <a:ln w="19050" cmpd="sng">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3845980" y="3299087"/>
            <a:ext cx="5312840" cy="1"/>
          </a:xfrm>
          <a:prstGeom prst="line">
            <a:avLst/>
          </a:prstGeom>
          <a:ln w="19050" cmpd="sng">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12" name="Picture 11" descr="AWC_PowerPoint2017-0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72286" y="873750"/>
            <a:ext cx="460228" cy="495517"/>
          </a:xfrm>
          <a:prstGeom prst="rect">
            <a:avLst/>
          </a:prstGeom>
        </p:spPr>
      </p:pic>
      <p:cxnSp>
        <p:nvCxnSpPr>
          <p:cNvPr id="13" name="Straight Connector 12"/>
          <p:cNvCxnSpPr/>
          <p:nvPr userDrawn="1"/>
        </p:nvCxnSpPr>
        <p:spPr>
          <a:xfrm flipH="1">
            <a:off x="6835061" y="1102251"/>
            <a:ext cx="2323759" cy="0"/>
          </a:xfrm>
          <a:prstGeom prst="line">
            <a:avLst/>
          </a:prstGeom>
          <a:ln w="19050" cmpd="sng">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2" hasCustomPrompt="1"/>
          </p:nvPr>
        </p:nvSpPr>
        <p:spPr>
          <a:xfrm>
            <a:off x="1699198" y="4433515"/>
            <a:ext cx="4420030" cy="1363781"/>
          </a:xfrm>
        </p:spPr>
        <p:txBody>
          <a:bodyPr>
            <a:noAutofit/>
          </a:bodyPr>
          <a:lstStyle>
            <a:lvl1pPr>
              <a:defRPr sz="2000" b="0" baseline="0"/>
            </a:lvl1pPr>
          </a:lstStyle>
          <a:p>
            <a:pPr lvl="0"/>
            <a:r>
              <a:rPr lang="en-US"/>
              <a:t>Enter </a:t>
            </a:r>
            <a:r>
              <a:rPr lang="en-US" dirty="0"/>
              <a:t>copy Here</a:t>
            </a:r>
          </a:p>
        </p:txBody>
      </p:sp>
      <p:sp>
        <p:nvSpPr>
          <p:cNvPr id="21" name="Text Placeholder 7"/>
          <p:cNvSpPr>
            <a:spLocks noGrp="1"/>
          </p:cNvSpPr>
          <p:nvPr>
            <p:ph type="body" sz="quarter" idx="13" hasCustomPrompt="1"/>
          </p:nvPr>
        </p:nvSpPr>
        <p:spPr>
          <a:xfrm>
            <a:off x="1699198" y="3813048"/>
            <a:ext cx="4420030" cy="530352"/>
          </a:xfrm>
        </p:spPr>
        <p:txBody>
          <a:bodyPr anchor="b">
            <a:noAutofit/>
          </a:bodyPr>
          <a:lstStyle>
            <a:lvl1pPr>
              <a:defRPr sz="2400" b="1" baseline="0">
                <a:solidFill>
                  <a:schemeClr val="accent1"/>
                </a:solidFill>
              </a:defRPr>
            </a:lvl1pPr>
          </a:lstStyle>
          <a:p>
            <a:pPr lvl="0"/>
            <a:r>
              <a:rPr lang="en-US" dirty="0"/>
              <a:t>Enter Title Here</a:t>
            </a:r>
          </a:p>
        </p:txBody>
      </p:sp>
      <p:sp>
        <p:nvSpPr>
          <p:cNvPr id="23" name="Text Placeholder 7"/>
          <p:cNvSpPr>
            <a:spLocks noGrp="1"/>
          </p:cNvSpPr>
          <p:nvPr>
            <p:ph type="body" sz="quarter" idx="14" hasCustomPrompt="1"/>
          </p:nvPr>
        </p:nvSpPr>
        <p:spPr>
          <a:xfrm>
            <a:off x="1699198" y="6948115"/>
            <a:ext cx="4420030" cy="1363781"/>
          </a:xfrm>
        </p:spPr>
        <p:txBody>
          <a:bodyPr>
            <a:noAutofit/>
          </a:bodyPr>
          <a:lstStyle>
            <a:lvl1pPr>
              <a:defRPr sz="2000" b="0" baseline="0"/>
            </a:lvl1pPr>
          </a:lstStyle>
          <a:p>
            <a:pPr lvl="0"/>
            <a:r>
              <a:rPr lang="en-US"/>
              <a:t>Enter </a:t>
            </a:r>
            <a:r>
              <a:rPr lang="en-US" dirty="0"/>
              <a:t>copy Here</a:t>
            </a:r>
          </a:p>
        </p:txBody>
      </p:sp>
      <p:sp>
        <p:nvSpPr>
          <p:cNvPr id="26" name="Text Placeholder 7"/>
          <p:cNvSpPr>
            <a:spLocks noGrp="1"/>
          </p:cNvSpPr>
          <p:nvPr>
            <p:ph type="body" sz="quarter" idx="15" hasCustomPrompt="1"/>
          </p:nvPr>
        </p:nvSpPr>
        <p:spPr>
          <a:xfrm>
            <a:off x="1699198" y="6327648"/>
            <a:ext cx="4420030" cy="530352"/>
          </a:xfrm>
        </p:spPr>
        <p:txBody>
          <a:bodyPr anchor="b">
            <a:noAutofit/>
          </a:bodyPr>
          <a:lstStyle>
            <a:lvl1pPr>
              <a:defRPr sz="2400" b="1" baseline="0">
                <a:solidFill>
                  <a:schemeClr val="accent1"/>
                </a:solidFill>
              </a:defRPr>
            </a:lvl1pPr>
          </a:lstStyle>
          <a:p>
            <a:pPr lvl="0"/>
            <a:r>
              <a:rPr lang="en-US" dirty="0"/>
              <a:t>Enter Title Here</a:t>
            </a:r>
          </a:p>
        </p:txBody>
      </p:sp>
      <p:sp>
        <p:nvSpPr>
          <p:cNvPr id="27" name="Text Placeholder 7"/>
          <p:cNvSpPr>
            <a:spLocks noGrp="1"/>
          </p:cNvSpPr>
          <p:nvPr>
            <p:ph type="body" sz="quarter" idx="16" hasCustomPrompt="1"/>
          </p:nvPr>
        </p:nvSpPr>
        <p:spPr>
          <a:xfrm>
            <a:off x="7981520" y="4433515"/>
            <a:ext cx="4420030" cy="1363781"/>
          </a:xfrm>
        </p:spPr>
        <p:txBody>
          <a:bodyPr>
            <a:noAutofit/>
          </a:bodyPr>
          <a:lstStyle>
            <a:lvl1pPr>
              <a:defRPr sz="2000" b="0" baseline="0"/>
            </a:lvl1pPr>
          </a:lstStyle>
          <a:p>
            <a:pPr lvl="0"/>
            <a:r>
              <a:rPr lang="en-US"/>
              <a:t>Enter </a:t>
            </a:r>
            <a:r>
              <a:rPr lang="en-US" dirty="0"/>
              <a:t>copy Here</a:t>
            </a:r>
          </a:p>
        </p:txBody>
      </p:sp>
      <p:sp>
        <p:nvSpPr>
          <p:cNvPr id="28" name="Text Placeholder 7"/>
          <p:cNvSpPr>
            <a:spLocks noGrp="1"/>
          </p:cNvSpPr>
          <p:nvPr>
            <p:ph type="body" sz="quarter" idx="17" hasCustomPrompt="1"/>
          </p:nvPr>
        </p:nvSpPr>
        <p:spPr>
          <a:xfrm>
            <a:off x="7981520" y="3813048"/>
            <a:ext cx="4420030" cy="530352"/>
          </a:xfrm>
        </p:spPr>
        <p:txBody>
          <a:bodyPr anchor="b">
            <a:noAutofit/>
          </a:bodyPr>
          <a:lstStyle>
            <a:lvl1pPr>
              <a:defRPr sz="2400" b="1" baseline="0">
                <a:solidFill>
                  <a:schemeClr val="accent1"/>
                </a:solidFill>
              </a:defRPr>
            </a:lvl1pPr>
          </a:lstStyle>
          <a:p>
            <a:pPr lvl="0"/>
            <a:r>
              <a:rPr lang="en-US" dirty="0"/>
              <a:t>Enter Title Here</a:t>
            </a:r>
          </a:p>
        </p:txBody>
      </p:sp>
      <p:sp>
        <p:nvSpPr>
          <p:cNvPr id="29" name="Text Placeholder 7"/>
          <p:cNvSpPr>
            <a:spLocks noGrp="1"/>
          </p:cNvSpPr>
          <p:nvPr>
            <p:ph type="body" sz="quarter" idx="18" hasCustomPrompt="1"/>
          </p:nvPr>
        </p:nvSpPr>
        <p:spPr>
          <a:xfrm>
            <a:off x="7981520" y="6948115"/>
            <a:ext cx="4420030" cy="1363781"/>
          </a:xfrm>
        </p:spPr>
        <p:txBody>
          <a:bodyPr>
            <a:noAutofit/>
          </a:bodyPr>
          <a:lstStyle>
            <a:lvl1pPr>
              <a:defRPr sz="2000" b="0" baseline="0"/>
            </a:lvl1pPr>
          </a:lstStyle>
          <a:p>
            <a:pPr lvl="0"/>
            <a:r>
              <a:rPr lang="en-US"/>
              <a:t>Enter </a:t>
            </a:r>
            <a:r>
              <a:rPr lang="en-US" dirty="0"/>
              <a:t>copy Here</a:t>
            </a:r>
          </a:p>
        </p:txBody>
      </p:sp>
      <p:sp>
        <p:nvSpPr>
          <p:cNvPr id="30" name="Text Placeholder 7"/>
          <p:cNvSpPr>
            <a:spLocks noGrp="1"/>
          </p:cNvSpPr>
          <p:nvPr>
            <p:ph type="body" sz="quarter" idx="19" hasCustomPrompt="1"/>
          </p:nvPr>
        </p:nvSpPr>
        <p:spPr>
          <a:xfrm>
            <a:off x="7981520" y="6327648"/>
            <a:ext cx="4420030" cy="530352"/>
          </a:xfrm>
        </p:spPr>
        <p:txBody>
          <a:bodyPr anchor="b">
            <a:noAutofit/>
          </a:bodyPr>
          <a:lstStyle>
            <a:lvl1pPr>
              <a:defRPr sz="2400" b="1" baseline="0">
                <a:solidFill>
                  <a:schemeClr val="accent1"/>
                </a:solidFill>
              </a:defRPr>
            </a:lvl1pPr>
          </a:lstStyle>
          <a:p>
            <a:pPr lvl="0"/>
            <a:r>
              <a:rPr lang="en-US" dirty="0"/>
              <a:t>Enter Title Here</a:t>
            </a:r>
          </a:p>
        </p:txBody>
      </p:sp>
      <p:sp>
        <p:nvSpPr>
          <p:cNvPr id="2" name="Title 1">
            <a:extLst>
              <a:ext uri="{FF2B5EF4-FFF2-40B4-BE49-F238E27FC236}">
                <a16:creationId xmlns:a16="http://schemas.microsoft.com/office/drawing/2014/main" id="{30A51129-2292-4672-AF8E-6520FB12FCB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822202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10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1">
                                            <p:txEl>
                                              <p:pRg st="0" end="0"/>
                                            </p:txEl>
                                          </p:spTgt>
                                        </p:tgtEl>
                                        <p:attrNameLst>
                                          <p:attrName>style.visibility</p:attrName>
                                        </p:attrNameLst>
                                      </p:cBhvr>
                                      <p:to>
                                        <p:strVal val="visible"/>
                                      </p:to>
                                    </p:set>
                                    <p:anim calcmode="lin" valueType="num">
                                      <p:cBhvr additive="base">
                                        <p:cTn id="13" dur="10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21">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 calcmode="lin" valueType="num">
                                      <p:cBhvr additive="base">
                                        <p:cTn id="17" dur="10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anim calcmode="lin" valueType="num">
                                      <p:cBhvr additive="base">
                                        <p:cTn id="23" dur="10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26">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 calcmode="lin" valueType="num">
                                      <p:cBhvr additive="base">
                                        <p:cTn id="27" dur="1000" fill="hold"/>
                                        <p:tgtEl>
                                          <p:spTgt spid="23">
                                            <p:txEl>
                                              <p:pRg st="0" end="0"/>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28">
                                            <p:txEl>
                                              <p:pRg st="0" end="0"/>
                                            </p:txEl>
                                          </p:spTgt>
                                        </p:tgtEl>
                                        <p:attrNameLst>
                                          <p:attrName>style.visibility</p:attrName>
                                        </p:attrNameLst>
                                      </p:cBhvr>
                                      <p:to>
                                        <p:strVal val="visible"/>
                                      </p:to>
                                    </p:set>
                                    <p:anim calcmode="lin" valueType="num">
                                      <p:cBhvr additive="base">
                                        <p:cTn id="33" dur="10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34" dur="1000" fill="hold"/>
                                        <p:tgtEl>
                                          <p:spTgt spid="28">
                                            <p:txEl>
                                              <p:pRg st="0" end="0"/>
                                            </p:txEl>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27">
                                            <p:txEl>
                                              <p:pRg st="0" end="0"/>
                                            </p:txEl>
                                          </p:spTgt>
                                        </p:tgtEl>
                                        <p:attrNameLst>
                                          <p:attrName>style.visibility</p:attrName>
                                        </p:attrNameLst>
                                      </p:cBhvr>
                                      <p:to>
                                        <p:strVal val="visible"/>
                                      </p:to>
                                    </p:set>
                                    <p:anim calcmode="lin" valueType="num">
                                      <p:cBhvr additive="base">
                                        <p:cTn id="37" dur="10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38" dur="10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0">
                                            <p:txEl>
                                              <p:pRg st="0" end="0"/>
                                            </p:txEl>
                                          </p:spTgt>
                                        </p:tgtEl>
                                        <p:attrNameLst>
                                          <p:attrName>style.visibility</p:attrName>
                                        </p:attrNameLst>
                                      </p:cBhvr>
                                      <p:to>
                                        <p:strVal val="visible"/>
                                      </p:to>
                                    </p:set>
                                    <p:anim calcmode="lin" valueType="num">
                                      <p:cBhvr additive="base">
                                        <p:cTn id="43" dur="1000" fill="hold"/>
                                        <p:tgtEl>
                                          <p:spTgt spid="30">
                                            <p:txEl>
                                              <p:pRg st="0" end="0"/>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30">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29">
                                            <p:txEl>
                                              <p:pRg st="0" end="0"/>
                                            </p:txEl>
                                          </p:spTgt>
                                        </p:tgtEl>
                                        <p:attrNameLst>
                                          <p:attrName>style.visibility</p:attrName>
                                        </p:attrNameLst>
                                      </p:cBhvr>
                                      <p:to>
                                        <p:strVal val="visible"/>
                                      </p:to>
                                    </p:set>
                                    <p:anim calcmode="lin" valueType="num">
                                      <p:cBhvr additive="base">
                                        <p:cTn id="47" dur="1000" fill="hold"/>
                                        <p:tgtEl>
                                          <p:spTgt spid="29">
                                            <p:txEl>
                                              <p:pRg st="0" end="0"/>
                                            </p:txEl>
                                          </p:spTgt>
                                        </p:tgtEl>
                                        <p:attrNameLst>
                                          <p:attrName>ppt_x</p:attrName>
                                        </p:attrNameLst>
                                      </p:cBhvr>
                                      <p:tavLst>
                                        <p:tav tm="0">
                                          <p:val>
                                            <p:strVal val="1+#ppt_w/2"/>
                                          </p:val>
                                        </p:tav>
                                        <p:tav tm="100000">
                                          <p:val>
                                            <p:strVal val="#ppt_x"/>
                                          </p:val>
                                        </p:tav>
                                      </p:tavLst>
                                    </p:anim>
                                    <p:anim calcmode="lin" valueType="num">
                                      <p:cBhvr additive="base">
                                        <p:cTn id="48" dur="1000" fill="hold"/>
                                        <p:tgtEl>
                                          <p:spTgt spid="2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 presetClass="entr" presetSubtype="2"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1+#ppt_w/2"/>
                          </p:val>
                        </p:tav>
                        <p:tav tm="100000">
                          <p:val>
                            <p:strVal val="#ppt_x"/>
                          </p:val>
                        </p:tav>
                      </p:tavLst>
                    </p:anim>
                    <p:anim calcmode="lin" valueType="num">
                      <p:cBhvr additive="base">
                        <p:cTn dur="1000" fill="hold"/>
                        <p:tgtEl>
                          <p:spTgt spid="7"/>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1000" fill="hold"/>
                        <p:tgtEl>
                          <p:spTgt spid="15"/>
                        </p:tgtEl>
                        <p:attrNameLst>
                          <p:attrName>ppt_x</p:attrName>
                        </p:attrNameLst>
                      </p:cBhvr>
                      <p:tavLst>
                        <p:tav tm="0">
                          <p:val>
                            <p:strVal val="1+#ppt_w/2"/>
                          </p:val>
                        </p:tav>
                        <p:tav tm="100000">
                          <p:val>
                            <p:strVal val="#ppt_x"/>
                          </p:val>
                        </p:tav>
                      </p:tavLst>
                    </p:anim>
                    <p:anim calcmode="lin" valueType="num">
                      <p:cBhvr additive="base">
                        <p:cTn dur="1000" fill="hold"/>
                        <p:tgtEl>
                          <p:spTgt spid="15"/>
                        </p:tgtEl>
                        <p:attrNameLst>
                          <p:attrName>ppt_y</p:attrName>
                        </p:attrNameLst>
                      </p:cBhvr>
                      <p:tavLst>
                        <p:tav tm="0">
                          <p:val>
                            <p:strVal val="#ppt_y"/>
                          </p:val>
                        </p:tav>
                        <p:tav tm="100000">
                          <p:val>
                            <p:strVal val="#ppt_y"/>
                          </p:val>
                        </p:tav>
                      </p:tavLst>
                    </p:anim>
                  </p:childTnLst>
                </p:cTn>
              </p:par>
            </p:tnLst>
          </p:tmpl>
        </p:tmplLst>
      </p:bldP>
      <p:bldP spid="21" grpId="0" build="p">
        <p:tmplLst>
          <p:tmpl lvl="1">
            <p:tnLst>
              <p:par>
                <p:cTn presetID="2" presetClass="entr" presetSubtype="2" fill="hold" nodeType="click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1000" fill="hold"/>
                        <p:tgtEl>
                          <p:spTgt spid="21"/>
                        </p:tgtEl>
                        <p:attrNameLst>
                          <p:attrName>ppt_x</p:attrName>
                        </p:attrNameLst>
                      </p:cBhvr>
                      <p:tavLst>
                        <p:tav tm="0">
                          <p:val>
                            <p:strVal val="1+#ppt_w/2"/>
                          </p:val>
                        </p:tav>
                        <p:tav tm="100000">
                          <p:val>
                            <p:strVal val="#ppt_x"/>
                          </p:val>
                        </p:tav>
                      </p:tavLst>
                    </p:anim>
                    <p:anim calcmode="lin" valueType="num">
                      <p:cBhvr additive="base">
                        <p:cTn dur="1000" fill="hold"/>
                        <p:tgtEl>
                          <p:spTgt spid="21"/>
                        </p:tgtEl>
                        <p:attrNameLst>
                          <p:attrName>ppt_y</p:attrName>
                        </p:attrNameLst>
                      </p:cBhvr>
                      <p:tavLst>
                        <p:tav tm="0">
                          <p:val>
                            <p:strVal val="#ppt_y"/>
                          </p:val>
                        </p:tav>
                        <p:tav tm="100000">
                          <p:val>
                            <p:strVal val="#ppt_y"/>
                          </p:val>
                        </p:tav>
                      </p:tavLst>
                    </p:anim>
                  </p:childTnLst>
                </p:cTn>
              </p:par>
            </p:tnLst>
          </p:tmpl>
        </p:tmplLst>
      </p:bldP>
      <p:bldP spid="23" grpId="0" build="p">
        <p:tmplLst>
          <p:tmpl lvl="1">
            <p:tnLst>
              <p:par>
                <p:cTn presetID="2" presetClass="entr" presetSubtype="2" fill="hold" nodeType="withEffect">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1000" fill="hold"/>
                        <p:tgtEl>
                          <p:spTgt spid="23"/>
                        </p:tgtEl>
                        <p:attrNameLst>
                          <p:attrName>ppt_x</p:attrName>
                        </p:attrNameLst>
                      </p:cBhvr>
                      <p:tavLst>
                        <p:tav tm="0">
                          <p:val>
                            <p:strVal val="1+#ppt_w/2"/>
                          </p:val>
                        </p:tav>
                        <p:tav tm="100000">
                          <p:val>
                            <p:strVal val="#ppt_x"/>
                          </p:val>
                        </p:tav>
                      </p:tavLst>
                    </p:anim>
                    <p:anim calcmode="lin" valueType="num">
                      <p:cBhvr additive="base">
                        <p:cTn dur="1000" fill="hold"/>
                        <p:tgtEl>
                          <p:spTgt spid="23"/>
                        </p:tgtEl>
                        <p:attrNameLst>
                          <p:attrName>ppt_y</p:attrName>
                        </p:attrNameLst>
                      </p:cBhvr>
                      <p:tavLst>
                        <p:tav tm="0">
                          <p:val>
                            <p:strVal val="#ppt_y"/>
                          </p:val>
                        </p:tav>
                        <p:tav tm="100000">
                          <p:val>
                            <p:strVal val="#ppt_y"/>
                          </p:val>
                        </p:tav>
                      </p:tavLst>
                    </p:anim>
                  </p:childTnLst>
                </p:cTn>
              </p:par>
            </p:tnLst>
          </p:tmpl>
        </p:tmplLst>
      </p:bldP>
      <p:bldP spid="26" grpId="0" build="p">
        <p:tmplLst>
          <p:tmpl lvl="1">
            <p:tnLst>
              <p:par>
                <p:cTn presetID="2" presetClass="entr" presetSubtype="2" fill="hold" nodeType="clickEffect">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000" fill="hold"/>
                        <p:tgtEl>
                          <p:spTgt spid="26"/>
                        </p:tgtEl>
                        <p:attrNameLst>
                          <p:attrName>ppt_x</p:attrName>
                        </p:attrNameLst>
                      </p:cBhvr>
                      <p:tavLst>
                        <p:tav tm="0">
                          <p:val>
                            <p:strVal val="1+#ppt_w/2"/>
                          </p:val>
                        </p:tav>
                        <p:tav tm="100000">
                          <p:val>
                            <p:strVal val="#ppt_x"/>
                          </p:val>
                        </p:tav>
                      </p:tavLst>
                    </p:anim>
                    <p:anim calcmode="lin" valueType="num">
                      <p:cBhvr additive="base">
                        <p:cTn dur="1000" fill="hold"/>
                        <p:tgtEl>
                          <p:spTgt spid="26"/>
                        </p:tgtEl>
                        <p:attrNameLst>
                          <p:attrName>ppt_y</p:attrName>
                        </p:attrNameLst>
                      </p:cBhvr>
                      <p:tavLst>
                        <p:tav tm="0">
                          <p:val>
                            <p:strVal val="#ppt_y"/>
                          </p:val>
                        </p:tav>
                        <p:tav tm="100000">
                          <p:val>
                            <p:strVal val="#ppt_y"/>
                          </p:val>
                        </p:tav>
                      </p:tavLst>
                    </p:anim>
                  </p:childTnLst>
                </p:cTn>
              </p:par>
            </p:tnLst>
          </p:tmpl>
        </p:tmplLst>
      </p:bldP>
      <p:bldP spid="27" grpId="0" build="p">
        <p:tmplLst>
          <p:tmpl lvl="1">
            <p:tnLst>
              <p:par>
                <p:cTn presetID="2" presetClass="entr" presetSubtype="2"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1000" fill="hold"/>
                        <p:tgtEl>
                          <p:spTgt spid="27"/>
                        </p:tgtEl>
                        <p:attrNameLst>
                          <p:attrName>ppt_x</p:attrName>
                        </p:attrNameLst>
                      </p:cBhvr>
                      <p:tavLst>
                        <p:tav tm="0">
                          <p:val>
                            <p:strVal val="1+#ppt_w/2"/>
                          </p:val>
                        </p:tav>
                        <p:tav tm="100000">
                          <p:val>
                            <p:strVal val="#ppt_x"/>
                          </p:val>
                        </p:tav>
                      </p:tavLst>
                    </p:anim>
                    <p:anim calcmode="lin" valueType="num">
                      <p:cBhvr additive="base">
                        <p:cTn dur="1000" fill="hold"/>
                        <p:tgtEl>
                          <p:spTgt spid="27"/>
                        </p:tgtEl>
                        <p:attrNameLst>
                          <p:attrName>ppt_y</p:attrName>
                        </p:attrNameLst>
                      </p:cBhvr>
                      <p:tavLst>
                        <p:tav tm="0">
                          <p:val>
                            <p:strVal val="#ppt_y"/>
                          </p:val>
                        </p:tav>
                        <p:tav tm="100000">
                          <p:val>
                            <p:strVal val="#ppt_y"/>
                          </p:val>
                        </p:tav>
                      </p:tavLst>
                    </p:anim>
                  </p:childTnLst>
                </p:cTn>
              </p:par>
            </p:tnLst>
          </p:tmpl>
        </p:tmplLst>
      </p:bldP>
      <p:bldP spid="28" grpId="0" build="p">
        <p:tmplLst>
          <p:tmpl lvl="1">
            <p:tnLst>
              <p:par>
                <p:cTn presetID="2" presetClass="entr" presetSubtype="2" fill="hold" nodeType="click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1000" fill="hold"/>
                        <p:tgtEl>
                          <p:spTgt spid="28"/>
                        </p:tgtEl>
                        <p:attrNameLst>
                          <p:attrName>ppt_x</p:attrName>
                        </p:attrNameLst>
                      </p:cBhvr>
                      <p:tavLst>
                        <p:tav tm="0">
                          <p:val>
                            <p:strVal val="1+#ppt_w/2"/>
                          </p:val>
                        </p:tav>
                        <p:tav tm="100000">
                          <p:val>
                            <p:strVal val="#ppt_x"/>
                          </p:val>
                        </p:tav>
                      </p:tavLst>
                    </p:anim>
                    <p:anim calcmode="lin" valueType="num">
                      <p:cBhvr additive="base">
                        <p:cTn dur="1000" fill="hold"/>
                        <p:tgtEl>
                          <p:spTgt spid="28"/>
                        </p:tgtEl>
                        <p:attrNameLst>
                          <p:attrName>ppt_y</p:attrName>
                        </p:attrNameLst>
                      </p:cBhvr>
                      <p:tavLst>
                        <p:tav tm="0">
                          <p:val>
                            <p:strVal val="#ppt_y"/>
                          </p:val>
                        </p:tav>
                        <p:tav tm="100000">
                          <p:val>
                            <p:strVal val="#ppt_y"/>
                          </p:val>
                        </p:tav>
                      </p:tavLst>
                    </p:anim>
                  </p:childTnLst>
                </p:cTn>
              </p:par>
            </p:tnLst>
          </p:tmpl>
        </p:tmplLst>
      </p:bldP>
      <p:bldP spid="29" grpId="0" build="p">
        <p:tmplLst>
          <p:tmpl lvl="1">
            <p:tnLst>
              <p:par>
                <p:cTn presetID="2" presetClass="entr" presetSubtype="2"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1000" fill="hold"/>
                        <p:tgtEl>
                          <p:spTgt spid="29"/>
                        </p:tgtEl>
                        <p:attrNameLst>
                          <p:attrName>ppt_x</p:attrName>
                        </p:attrNameLst>
                      </p:cBhvr>
                      <p:tavLst>
                        <p:tav tm="0">
                          <p:val>
                            <p:strVal val="1+#ppt_w/2"/>
                          </p:val>
                        </p:tav>
                        <p:tav tm="100000">
                          <p:val>
                            <p:strVal val="#ppt_x"/>
                          </p:val>
                        </p:tav>
                      </p:tavLst>
                    </p:anim>
                    <p:anim calcmode="lin" valueType="num">
                      <p:cBhvr additive="base">
                        <p:cTn dur="1000" fill="hold"/>
                        <p:tgtEl>
                          <p:spTgt spid="29"/>
                        </p:tgtEl>
                        <p:attrNameLst>
                          <p:attrName>ppt_y</p:attrName>
                        </p:attrNameLst>
                      </p:cBhvr>
                      <p:tavLst>
                        <p:tav tm="0">
                          <p:val>
                            <p:strVal val="#ppt_y"/>
                          </p:val>
                        </p:tav>
                        <p:tav tm="100000">
                          <p:val>
                            <p:strVal val="#ppt_y"/>
                          </p:val>
                        </p:tav>
                      </p:tavLst>
                    </p:anim>
                  </p:childTnLst>
                </p:cTn>
              </p:par>
            </p:tnLst>
          </p:tmpl>
        </p:tmplLst>
      </p:bldP>
      <p:bldP spid="30" grpId="0" build="p">
        <p:tmplLst>
          <p:tmpl lvl="1">
            <p:tnLst>
              <p:par>
                <p:cTn presetID="2" presetClass="entr" presetSubtype="2" fill="hold" nodeType="click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1000" fill="hold"/>
                        <p:tgtEl>
                          <p:spTgt spid="30"/>
                        </p:tgtEl>
                        <p:attrNameLst>
                          <p:attrName>ppt_x</p:attrName>
                        </p:attrNameLst>
                      </p:cBhvr>
                      <p:tavLst>
                        <p:tav tm="0">
                          <p:val>
                            <p:strVal val="1+#ppt_w/2"/>
                          </p:val>
                        </p:tav>
                        <p:tav tm="100000">
                          <p:val>
                            <p:strVal val="#ppt_x"/>
                          </p:val>
                        </p:tav>
                      </p:tavLst>
                    </p:anim>
                    <p:anim calcmode="lin" valueType="num">
                      <p:cBhvr additive="base">
                        <p:cTn dur="1000" fill="hold"/>
                        <p:tgtEl>
                          <p:spTgt spid="3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cxnSp>
        <p:nvCxnSpPr>
          <p:cNvPr id="49" name="Straight Connector 48"/>
          <p:cNvCxnSpPr/>
          <p:nvPr userDrawn="1"/>
        </p:nvCxnSpPr>
        <p:spPr>
          <a:xfrm flipH="1">
            <a:off x="528906" y="1152046"/>
            <a:ext cx="11872584" cy="0"/>
          </a:xfrm>
          <a:prstGeom prst="line">
            <a:avLst/>
          </a:prstGeom>
          <a:ln w="19050" cmpd="sng">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50" name="Picture 49" descr="AWC_PowerPoint2017-0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941262" y="512309"/>
            <a:ext cx="460228" cy="495517"/>
          </a:xfrm>
          <a:prstGeom prst="rect">
            <a:avLst/>
          </a:prstGeom>
        </p:spPr>
      </p:pic>
      <p:sp>
        <p:nvSpPr>
          <p:cNvPr id="51" name="Title 3"/>
          <p:cNvSpPr>
            <a:spLocks noGrp="1"/>
          </p:cNvSpPr>
          <p:nvPr>
            <p:ph type="title" hasCustomPrompt="1"/>
          </p:nvPr>
        </p:nvSpPr>
        <p:spPr>
          <a:xfrm>
            <a:off x="454851" y="226505"/>
            <a:ext cx="11217275" cy="781321"/>
          </a:xfrm>
        </p:spPr>
        <p:txBody>
          <a:bodyPr anchor="b">
            <a:noAutofit/>
          </a:bodyPr>
          <a:lstStyle>
            <a:lvl1pPr>
              <a:defRPr/>
            </a:lvl1pPr>
          </a:lstStyle>
          <a:p>
            <a:r>
              <a:rPr lang="en-US" dirty="0"/>
              <a:t>Enter slide title </a:t>
            </a:r>
            <a:r>
              <a:rPr lang="mr-IN" dirty="0"/>
              <a:t>–</a:t>
            </a:r>
            <a:r>
              <a:rPr lang="en-US" dirty="0"/>
              <a:t> Maximum of one row</a:t>
            </a:r>
          </a:p>
        </p:txBody>
      </p:sp>
    </p:spTree>
    <p:extLst>
      <p:ext uri="{BB962C8B-B14F-4D97-AF65-F5344CB8AC3E}">
        <p14:creationId xmlns:p14="http://schemas.microsoft.com/office/powerpoint/2010/main" val="385112105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1000" fill="hold"/>
                                        <p:tgtEl>
                                          <p:spTgt spid="51"/>
                                        </p:tgtEl>
                                        <p:attrNameLst>
                                          <p:attrName>ppt_x</p:attrName>
                                        </p:attrNameLst>
                                      </p:cBhvr>
                                      <p:tavLst>
                                        <p:tav tm="0">
                                          <p:val>
                                            <p:strVal val="1+#ppt_w/2"/>
                                          </p:val>
                                        </p:tav>
                                        <p:tav tm="100000">
                                          <p:val>
                                            <p:strVal val="#ppt_x"/>
                                          </p:val>
                                        </p:tav>
                                      </p:tavLst>
                                    </p:anim>
                                    <p:anim calcmode="lin" valueType="num">
                                      <p:cBhvr additive="base">
                                        <p:cTn id="8" dur="10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Text Interior Page">
    <p:spTree>
      <p:nvGrpSpPr>
        <p:cNvPr id="1" name=""/>
        <p:cNvGrpSpPr/>
        <p:nvPr/>
      </p:nvGrpSpPr>
      <p:grpSpPr>
        <a:xfrm>
          <a:off x="0" y="0"/>
          <a:ext cx="0" cy="0"/>
          <a:chOff x="0" y="0"/>
          <a:chExt cx="0" cy="0"/>
        </a:xfrm>
      </p:grpSpPr>
      <p:cxnSp>
        <p:nvCxnSpPr>
          <p:cNvPr id="22" name="Straight Connector 21"/>
          <p:cNvCxnSpPr/>
          <p:nvPr userDrawn="1"/>
        </p:nvCxnSpPr>
        <p:spPr>
          <a:xfrm flipH="1">
            <a:off x="528906" y="1152046"/>
            <a:ext cx="11872584" cy="0"/>
          </a:xfrm>
          <a:prstGeom prst="line">
            <a:avLst/>
          </a:prstGeom>
          <a:ln w="19050" cmpd="sng">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23" name="Picture 22" descr="AWC_PowerPoint2017-0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941262" y="512309"/>
            <a:ext cx="460228" cy="495517"/>
          </a:xfrm>
          <a:prstGeom prst="rect">
            <a:avLst/>
          </a:prstGeom>
        </p:spPr>
      </p:pic>
      <p:sp>
        <p:nvSpPr>
          <p:cNvPr id="24" name="Text Placeholder 7"/>
          <p:cNvSpPr>
            <a:spLocks noGrp="1"/>
          </p:cNvSpPr>
          <p:nvPr>
            <p:ph type="body" sz="quarter" idx="12" hasCustomPrompt="1"/>
          </p:nvPr>
        </p:nvSpPr>
        <p:spPr>
          <a:xfrm>
            <a:off x="454851" y="2679700"/>
            <a:ext cx="11946639" cy="6080252"/>
          </a:xfrm>
        </p:spPr>
        <p:txBody>
          <a:bodyPr numCol="2">
            <a:noAutofit/>
          </a:bodyPr>
          <a:lstStyle>
            <a:lvl1pPr>
              <a:defRPr sz="2000" b="0" baseline="0"/>
            </a:lvl1pPr>
          </a:lstStyle>
          <a:p>
            <a:pPr lvl="0"/>
            <a:r>
              <a:rPr lang="en-US" dirty="0"/>
              <a:t>Enter copy Here</a:t>
            </a:r>
          </a:p>
        </p:txBody>
      </p:sp>
      <p:sp>
        <p:nvSpPr>
          <p:cNvPr id="27" name="Title 3"/>
          <p:cNvSpPr>
            <a:spLocks noGrp="1"/>
          </p:cNvSpPr>
          <p:nvPr>
            <p:ph type="title" hasCustomPrompt="1"/>
          </p:nvPr>
        </p:nvSpPr>
        <p:spPr>
          <a:xfrm>
            <a:off x="454851" y="226505"/>
            <a:ext cx="11217275" cy="781321"/>
          </a:xfrm>
        </p:spPr>
        <p:txBody>
          <a:bodyPr anchor="b">
            <a:noAutofit/>
          </a:bodyPr>
          <a:lstStyle>
            <a:lvl1pPr>
              <a:defRPr/>
            </a:lvl1pPr>
          </a:lstStyle>
          <a:p>
            <a:r>
              <a:rPr lang="en-US" dirty="0"/>
              <a:t>Enter slide title </a:t>
            </a:r>
            <a:r>
              <a:rPr lang="mr-IN" dirty="0"/>
              <a:t>–</a:t>
            </a:r>
            <a:r>
              <a:rPr lang="en-US" dirty="0"/>
              <a:t> Maximum of one row</a:t>
            </a:r>
          </a:p>
        </p:txBody>
      </p:sp>
      <p:sp>
        <p:nvSpPr>
          <p:cNvPr id="28" name="Text Placeholder 7"/>
          <p:cNvSpPr>
            <a:spLocks noGrp="1"/>
          </p:cNvSpPr>
          <p:nvPr>
            <p:ph type="body" sz="quarter" idx="10" hasCustomPrompt="1"/>
          </p:nvPr>
        </p:nvSpPr>
        <p:spPr>
          <a:xfrm>
            <a:off x="455613" y="1308100"/>
            <a:ext cx="11945937" cy="1371600"/>
          </a:xfrm>
        </p:spPr>
        <p:txBody>
          <a:bodyPr>
            <a:noAutofit/>
          </a:bodyPr>
          <a:lstStyle>
            <a:lvl1pPr>
              <a:defRPr b="0" baseline="0"/>
            </a:lvl1pPr>
          </a:lstStyle>
          <a:p>
            <a:pPr lvl="0"/>
            <a:r>
              <a:rPr lang="en-US" dirty="0"/>
              <a:t>Enter supporting copy or supporting Subtitle Here</a:t>
            </a:r>
          </a:p>
        </p:txBody>
      </p:sp>
    </p:spTree>
    <p:extLst>
      <p:ext uri="{BB962C8B-B14F-4D97-AF65-F5344CB8AC3E}">
        <p14:creationId xmlns:p14="http://schemas.microsoft.com/office/powerpoint/2010/main" val="385322233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1+#ppt_w/2"/>
                                          </p:val>
                                        </p:tav>
                                        <p:tav tm="100000">
                                          <p:val>
                                            <p:strVal val="#ppt_x"/>
                                          </p:val>
                                        </p:tav>
                                      </p:tavLst>
                                    </p:anim>
                                    <p:anim calcmode="lin" valueType="num">
                                      <p:cBhvr additive="base">
                                        <p:cTn id="8" dur="1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anim calcmode="lin" valueType="num">
                                      <p:cBhvr additive="base">
                                        <p:cTn id="11" dur="1000" fill="hold"/>
                                        <p:tgtEl>
                                          <p:spTgt spid="28">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2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 calcmode="lin" valueType="num">
                                      <p:cBhvr additive="base">
                                        <p:cTn id="17" dur="1000" fill="hold"/>
                                        <p:tgtEl>
                                          <p:spTgt spid="24">
                                            <p:txEl>
                                              <p:pRg st="0" end="0"/>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2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tmplLst>
          <p:tmpl lvl="1">
            <p:tnLst>
              <p:par>
                <p:cTn presetID="2" presetClass="entr" presetSubtype="2" fill="hold" nodeType="click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1000" fill="hold"/>
                        <p:tgtEl>
                          <p:spTgt spid="24"/>
                        </p:tgtEl>
                        <p:attrNameLst>
                          <p:attrName>ppt_x</p:attrName>
                        </p:attrNameLst>
                      </p:cBhvr>
                      <p:tavLst>
                        <p:tav tm="0">
                          <p:val>
                            <p:strVal val="1+#ppt_w/2"/>
                          </p:val>
                        </p:tav>
                        <p:tav tm="100000">
                          <p:val>
                            <p:strVal val="#ppt_x"/>
                          </p:val>
                        </p:tav>
                      </p:tavLst>
                    </p:anim>
                    <p:anim calcmode="lin" valueType="num">
                      <p:cBhvr additive="base">
                        <p:cTn dur="1000" fill="hold"/>
                        <p:tgtEl>
                          <p:spTgt spid="24"/>
                        </p:tgtEl>
                        <p:attrNameLst>
                          <p:attrName>ppt_y</p:attrName>
                        </p:attrNameLst>
                      </p:cBhvr>
                      <p:tavLst>
                        <p:tav tm="0">
                          <p:val>
                            <p:strVal val="#ppt_y"/>
                          </p:val>
                        </p:tav>
                        <p:tav tm="100000">
                          <p:val>
                            <p:strVal val="#ppt_y"/>
                          </p:val>
                        </p:tav>
                      </p:tavLst>
                    </p:anim>
                  </p:childTnLst>
                </p:cTn>
              </p:par>
            </p:tnLst>
          </p:tmpl>
        </p:tmplLst>
      </p:bldP>
      <p:bldP spid="27" grpId="0"/>
      <p:bldP spid="28" grpId="0" build="p">
        <p:tmplLst>
          <p:tmpl lvl="1">
            <p:tnLst>
              <p:par>
                <p:cTn presetID="2" presetClass="entr" presetSubtype="2" fill="hold" nodeType="withEffect">
                  <p:stCondLst>
                    <p:cond delay="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1000" fill="hold"/>
                        <p:tgtEl>
                          <p:spTgt spid="28"/>
                        </p:tgtEl>
                        <p:attrNameLst>
                          <p:attrName>ppt_x</p:attrName>
                        </p:attrNameLst>
                      </p:cBhvr>
                      <p:tavLst>
                        <p:tav tm="0">
                          <p:val>
                            <p:strVal val="1+#ppt_w/2"/>
                          </p:val>
                        </p:tav>
                        <p:tav tm="100000">
                          <p:val>
                            <p:strVal val="#ppt_x"/>
                          </p:val>
                        </p:tav>
                      </p:tavLst>
                    </p:anim>
                    <p:anim calcmode="lin" valueType="num">
                      <p:cBhvr additive="base">
                        <p:cTn dur="1000" fill="hold"/>
                        <p:tgtEl>
                          <p:spTgt spid="2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with Call Out - Interior">
    <p:spTree>
      <p:nvGrpSpPr>
        <p:cNvPr id="1" name=""/>
        <p:cNvGrpSpPr/>
        <p:nvPr/>
      </p:nvGrpSpPr>
      <p:grpSpPr>
        <a:xfrm>
          <a:off x="0" y="0"/>
          <a:ext cx="0" cy="0"/>
          <a:chOff x="0" y="0"/>
          <a:chExt cx="0" cy="0"/>
        </a:xfrm>
      </p:grpSpPr>
      <p:cxnSp>
        <p:nvCxnSpPr>
          <p:cNvPr id="22" name="Straight Connector 21"/>
          <p:cNvCxnSpPr/>
          <p:nvPr userDrawn="1"/>
        </p:nvCxnSpPr>
        <p:spPr>
          <a:xfrm flipH="1">
            <a:off x="528906" y="1152046"/>
            <a:ext cx="11872584" cy="0"/>
          </a:xfrm>
          <a:prstGeom prst="line">
            <a:avLst/>
          </a:prstGeom>
          <a:ln w="19050" cmpd="sng">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23" name="Picture 22" descr="AWC_PowerPoint2017-0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941262" y="512309"/>
            <a:ext cx="460228" cy="495517"/>
          </a:xfrm>
          <a:prstGeom prst="rect">
            <a:avLst/>
          </a:prstGeom>
        </p:spPr>
      </p:pic>
      <p:sp>
        <p:nvSpPr>
          <p:cNvPr id="7" name="Text Placeholder 7"/>
          <p:cNvSpPr>
            <a:spLocks noGrp="1"/>
          </p:cNvSpPr>
          <p:nvPr>
            <p:ph type="body" sz="quarter" idx="12" hasCustomPrompt="1"/>
          </p:nvPr>
        </p:nvSpPr>
        <p:spPr>
          <a:xfrm>
            <a:off x="7379542" y="2181910"/>
            <a:ext cx="5021948" cy="1120399"/>
          </a:xfrm>
        </p:spPr>
        <p:txBody>
          <a:bodyPr>
            <a:noAutofit/>
          </a:bodyPr>
          <a:lstStyle>
            <a:lvl1pPr>
              <a:defRPr sz="2000" b="0" baseline="0"/>
            </a:lvl1pPr>
          </a:lstStyle>
          <a:p>
            <a:pPr lvl="0"/>
            <a:r>
              <a:rPr lang="en-US"/>
              <a:t>Enter </a:t>
            </a:r>
            <a:r>
              <a:rPr lang="en-US" dirty="0"/>
              <a:t>copy Here</a:t>
            </a:r>
          </a:p>
        </p:txBody>
      </p:sp>
      <p:sp>
        <p:nvSpPr>
          <p:cNvPr id="8" name="Text Placeholder 7"/>
          <p:cNvSpPr>
            <a:spLocks noGrp="1"/>
          </p:cNvSpPr>
          <p:nvPr>
            <p:ph type="body" sz="quarter" idx="13" hasCustomPrompt="1"/>
          </p:nvPr>
        </p:nvSpPr>
        <p:spPr>
          <a:xfrm>
            <a:off x="7379542" y="1746280"/>
            <a:ext cx="5021948" cy="435705"/>
          </a:xfrm>
        </p:spPr>
        <p:txBody>
          <a:bodyPr anchor="b">
            <a:noAutofit/>
          </a:bodyPr>
          <a:lstStyle>
            <a:lvl1pPr>
              <a:defRPr sz="2400" b="1" baseline="0">
                <a:solidFill>
                  <a:schemeClr val="accent1"/>
                </a:solidFill>
              </a:defRPr>
            </a:lvl1pPr>
          </a:lstStyle>
          <a:p>
            <a:pPr lvl="0"/>
            <a:r>
              <a:rPr lang="en-US" dirty="0"/>
              <a:t>Enter Title Here</a:t>
            </a:r>
          </a:p>
        </p:txBody>
      </p:sp>
      <p:sp>
        <p:nvSpPr>
          <p:cNvPr id="13" name="Text Placeholder 7"/>
          <p:cNvSpPr>
            <a:spLocks noGrp="1"/>
          </p:cNvSpPr>
          <p:nvPr>
            <p:ph type="body" sz="quarter" idx="14" hasCustomPrompt="1"/>
          </p:nvPr>
        </p:nvSpPr>
        <p:spPr>
          <a:xfrm>
            <a:off x="7379542" y="3964279"/>
            <a:ext cx="5021948" cy="1120399"/>
          </a:xfrm>
        </p:spPr>
        <p:txBody>
          <a:bodyPr>
            <a:noAutofit/>
          </a:bodyPr>
          <a:lstStyle>
            <a:lvl1pPr>
              <a:defRPr sz="2000" b="0" baseline="0"/>
            </a:lvl1pPr>
          </a:lstStyle>
          <a:p>
            <a:pPr lvl="0"/>
            <a:r>
              <a:rPr lang="en-US" dirty="0"/>
              <a:t>Enter copy Here</a:t>
            </a:r>
          </a:p>
        </p:txBody>
      </p:sp>
      <p:sp>
        <p:nvSpPr>
          <p:cNvPr id="14" name="Text Placeholder 7"/>
          <p:cNvSpPr>
            <a:spLocks noGrp="1"/>
          </p:cNvSpPr>
          <p:nvPr>
            <p:ph type="body" sz="quarter" idx="15" hasCustomPrompt="1"/>
          </p:nvPr>
        </p:nvSpPr>
        <p:spPr>
          <a:xfrm>
            <a:off x="7379542" y="3528574"/>
            <a:ext cx="5021948" cy="435705"/>
          </a:xfrm>
        </p:spPr>
        <p:txBody>
          <a:bodyPr anchor="b">
            <a:noAutofit/>
          </a:bodyPr>
          <a:lstStyle>
            <a:lvl1pPr>
              <a:defRPr sz="2400" b="1" baseline="0">
                <a:solidFill>
                  <a:schemeClr val="accent1"/>
                </a:solidFill>
              </a:defRPr>
            </a:lvl1pPr>
          </a:lstStyle>
          <a:p>
            <a:pPr lvl="0"/>
            <a:r>
              <a:rPr lang="en-US" dirty="0"/>
              <a:t>Enter Title Here</a:t>
            </a:r>
          </a:p>
        </p:txBody>
      </p:sp>
      <p:sp>
        <p:nvSpPr>
          <p:cNvPr id="15" name="Text Placeholder 7"/>
          <p:cNvSpPr>
            <a:spLocks noGrp="1"/>
          </p:cNvSpPr>
          <p:nvPr>
            <p:ph type="body" sz="quarter" idx="16" hasCustomPrompt="1"/>
          </p:nvPr>
        </p:nvSpPr>
        <p:spPr>
          <a:xfrm>
            <a:off x="7379542" y="5748070"/>
            <a:ext cx="5021948" cy="1120399"/>
          </a:xfrm>
        </p:spPr>
        <p:txBody>
          <a:bodyPr>
            <a:noAutofit/>
          </a:bodyPr>
          <a:lstStyle>
            <a:lvl1pPr>
              <a:defRPr sz="2000" b="0" baseline="0"/>
            </a:lvl1pPr>
          </a:lstStyle>
          <a:p>
            <a:pPr lvl="0"/>
            <a:r>
              <a:rPr lang="en-US"/>
              <a:t>Enter </a:t>
            </a:r>
            <a:r>
              <a:rPr lang="en-US" dirty="0"/>
              <a:t>copy Here</a:t>
            </a:r>
          </a:p>
        </p:txBody>
      </p:sp>
      <p:sp>
        <p:nvSpPr>
          <p:cNvPr id="16" name="Text Placeholder 7"/>
          <p:cNvSpPr>
            <a:spLocks noGrp="1"/>
          </p:cNvSpPr>
          <p:nvPr>
            <p:ph type="body" sz="quarter" idx="17" hasCustomPrompt="1"/>
          </p:nvPr>
        </p:nvSpPr>
        <p:spPr>
          <a:xfrm>
            <a:off x="7379542" y="5312365"/>
            <a:ext cx="5021948" cy="435705"/>
          </a:xfrm>
        </p:spPr>
        <p:txBody>
          <a:bodyPr anchor="b">
            <a:noAutofit/>
          </a:bodyPr>
          <a:lstStyle>
            <a:lvl1pPr>
              <a:defRPr sz="2400" b="1" baseline="0">
                <a:solidFill>
                  <a:schemeClr val="accent1"/>
                </a:solidFill>
              </a:defRPr>
            </a:lvl1pPr>
          </a:lstStyle>
          <a:p>
            <a:pPr lvl="0"/>
            <a:r>
              <a:rPr lang="en-US" dirty="0"/>
              <a:t>Enter Title Here</a:t>
            </a:r>
          </a:p>
        </p:txBody>
      </p:sp>
      <p:sp>
        <p:nvSpPr>
          <p:cNvPr id="17" name="Text Placeholder 7"/>
          <p:cNvSpPr>
            <a:spLocks noGrp="1"/>
          </p:cNvSpPr>
          <p:nvPr>
            <p:ph type="body" sz="quarter" idx="18" hasCustomPrompt="1"/>
          </p:nvPr>
        </p:nvSpPr>
        <p:spPr>
          <a:xfrm>
            <a:off x="7379542" y="7522026"/>
            <a:ext cx="5021948" cy="1120399"/>
          </a:xfrm>
        </p:spPr>
        <p:txBody>
          <a:bodyPr>
            <a:noAutofit/>
          </a:bodyPr>
          <a:lstStyle>
            <a:lvl1pPr>
              <a:defRPr sz="2000" b="0" baseline="0"/>
            </a:lvl1pPr>
          </a:lstStyle>
          <a:p>
            <a:pPr lvl="0"/>
            <a:r>
              <a:rPr lang="en-US"/>
              <a:t>Enter </a:t>
            </a:r>
            <a:r>
              <a:rPr lang="en-US" dirty="0"/>
              <a:t>copy Here</a:t>
            </a:r>
          </a:p>
        </p:txBody>
      </p:sp>
      <p:sp>
        <p:nvSpPr>
          <p:cNvPr id="18" name="Text Placeholder 7"/>
          <p:cNvSpPr>
            <a:spLocks noGrp="1"/>
          </p:cNvSpPr>
          <p:nvPr>
            <p:ph type="body" sz="quarter" idx="19" hasCustomPrompt="1"/>
          </p:nvPr>
        </p:nvSpPr>
        <p:spPr>
          <a:xfrm>
            <a:off x="7379542" y="7086321"/>
            <a:ext cx="5021948" cy="435705"/>
          </a:xfrm>
        </p:spPr>
        <p:txBody>
          <a:bodyPr anchor="b">
            <a:noAutofit/>
          </a:bodyPr>
          <a:lstStyle>
            <a:lvl1pPr>
              <a:defRPr sz="2400" b="1" baseline="0">
                <a:solidFill>
                  <a:schemeClr val="accent1"/>
                </a:solidFill>
              </a:defRPr>
            </a:lvl1pPr>
          </a:lstStyle>
          <a:p>
            <a:pPr lvl="0"/>
            <a:r>
              <a:rPr lang="en-US" dirty="0"/>
              <a:t>Enter Title Here</a:t>
            </a:r>
          </a:p>
        </p:txBody>
      </p:sp>
      <p:sp>
        <p:nvSpPr>
          <p:cNvPr id="5" name="Picture Placeholder 4"/>
          <p:cNvSpPr>
            <a:spLocks noGrp="1"/>
          </p:cNvSpPr>
          <p:nvPr>
            <p:ph type="pic" sz="quarter" idx="20"/>
          </p:nvPr>
        </p:nvSpPr>
        <p:spPr>
          <a:xfrm>
            <a:off x="455613" y="1335163"/>
            <a:ext cx="6704012" cy="7307262"/>
          </a:xfrm>
        </p:spPr>
        <p:txBody>
          <a:bodyPr/>
          <a:lstStyle/>
          <a:p>
            <a:endParaRPr lang="en-US"/>
          </a:p>
        </p:txBody>
      </p:sp>
      <p:sp>
        <p:nvSpPr>
          <p:cNvPr id="26" name="Title 3"/>
          <p:cNvSpPr>
            <a:spLocks noGrp="1"/>
          </p:cNvSpPr>
          <p:nvPr>
            <p:ph type="title" hasCustomPrompt="1"/>
          </p:nvPr>
        </p:nvSpPr>
        <p:spPr>
          <a:xfrm>
            <a:off x="454851" y="226505"/>
            <a:ext cx="11217275" cy="781321"/>
          </a:xfrm>
        </p:spPr>
        <p:txBody>
          <a:bodyPr anchor="b">
            <a:noAutofit/>
          </a:bodyPr>
          <a:lstStyle>
            <a:lvl1pPr>
              <a:defRPr/>
            </a:lvl1pPr>
          </a:lstStyle>
          <a:p>
            <a:r>
              <a:rPr lang="en-US" dirty="0"/>
              <a:t>Enter slide title </a:t>
            </a:r>
            <a:r>
              <a:rPr lang="mr-IN" dirty="0"/>
              <a:t>–</a:t>
            </a:r>
            <a:r>
              <a:rPr lang="en-US" dirty="0"/>
              <a:t> Maximum of one row</a:t>
            </a:r>
          </a:p>
        </p:txBody>
      </p:sp>
    </p:spTree>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1+#ppt_w/2"/>
                                          </p:val>
                                        </p:tav>
                                        <p:tav tm="100000">
                                          <p:val>
                                            <p:strVal val="#ppt_x"/>
                                          </p:val>
                                        </p:tav>
                                      </p:tavLst>
                                    </p:anim>
                                    <p:anim calcmode="lin" valueType="num">
                                      <p:cBhvr additive="base">
                                        <p:cTn id="8"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10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8">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10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8" dur="1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 calcmode="lin" valueType="num">
                                      <p:cBhvr additive="base">
                                        <p:cTn id="23" dur="1000" fill="hold"/>
                                        <p:tgtEl>
                                          <p:spTgt spid="14">
                                            <p:txEl>
                                              <p:pRg st="0" end="0"/>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14">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 calcmode="lin" valueType="num">
                                      <p:cBhvr additive="base">
                                        <p:cTn id="27" dur="10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 calcmode="lin" valueType="num">
                                      <p:cBhvr additive="base">
                                        <p:cTn id="33" dur="10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34" dur="1000" fill="hold"/>
                                        <p:tgtEl>
                                          <p:spTgt spid="16">
                                            <p:txEl>
                                              <p:pRg st="0" end="0"/>
                                            </p:txEl>
                                          </p:spTgt>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 calcmode="lin" valueType="num">
                                      <p:cBhvr additive="base">
                                        <p:cTn id="37" dur="10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38" dur="1000" fill="hold"/>
                                        <p:tgtEl>
                                          <p:spTgt spid="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10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18">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7">
                                            <p:txEl>
                                              <p:pRg st="0" end="0"/>
                                            </p:txEl>
                                          </p:spTgt>
                                        </p:tgtEl>
                                        <p:attrNameLst>
                                          <p:attrName>style.visibility</p:attrName>
                                        </p:attrNameLst>
                                      </p:cBhvr>
                                      <p:to>
                                        <p:strVal val="visible"/>
                                      </p:to>
                                    </p:set>
                                    <p:anim calcmode="lin" valueType="num">
                                      <p:cBhvr additive="base">
                                        <p:cTn id="47" dur="10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48" dur="10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tmplLst>
          <p:tmpl lvl="1">
            <p:tnLst>
              <p:par>
                <p:cTn presetID="2" presetClass="entr" presetSubtype="2"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1000" fill="hold"/>
                        <p:tgtEl>
                          <p:spTgt spid="7"/>
                        </p:tgtEl>
                        <p:attrNameLst>
                          <p:attrName>ppt_x</p:attrName>
                        </p:attrNameLst>
                      </p:cBhvr>
                      <p:tavLst>
                        <p:tav tm="0">
                          <p:val>
                            <p:strVal val="1+#ppt_w/2"/>
                          </p:val>
                        </p:tav>
                        <p:tav tm="100000">
                          <p:val>
                            <p:strVal val="#ppt_x"/>
                          </p:val>
                        </p:tav>
                      </p:tavLst>
                    </p:anim>
                    <p:anim calcmode="lin" valueType="num">
                      <p:cBhvr additive="base">
                        <p:cTn dur="1000" fill="hold"/>
                        <p:tgtEl>
                          <p:spTgt spid="7"/>
                        </p:tgtEl>
                        <p:attrNameLst>
                          <p:attrName>ppt_y</p:attrName>
                        </p:attrNameLst>
                      </p:cBhvr>
                      <p:tavLst>
                        <p:tav tm="0">
                          <p:val>
                            <p:strVal val="#ppt_y"/>
                          </p:val>
                        </p:tav>
                        <p:tav tm="100000">
                          <p:val>
                            <p:strVal val="#ppt_y"/>
                          </p:val>
                        </p:tav>
                      </p:tavLst>
                    </p:anim>
                  </p:childTnLst>
                </p:cTn>
              </p:par>
            </p:tnLst>
          </p:tmpl>
        </p:tmplLst>
      </p:bldP>
      <p:bldP spid="8" grpId="0" build="p">
        <p:tmplLst>
          <p:tmpl lvl="1">
            <p:tnLst>
              <p:par>
                <p:cTn presetID="2" presetClass="entr" presetSubtype="2" fill="hold" nodeType="clickEffect">
                  <p:stCondLst>
                    <p:cond delay="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000" fill="hold"/>
                        <p:tgtEl>
                          <p:spTgt spid="8"/>
                        </p:tgtEl>
                        <p:attrNameLst>
                          <p:attrName>ppt_x</p:attrName>
                        </p:attrNameLst>
                      </p:cBhvr>
                      <p:tavLst>
                        <p:tav tm="0">
                          <p:val>
                            <p:strVal val="1+#ppt_w/2"/>
                          </p:val>
                        </p:tav>
                        <p:tav tm="100000">
                          <p:val>
                            <p:strVal val="#ppt_x"/>
                          </p:val>
                        </p:tav>
                      </p:tavLst>
                    </p:anim>
                    <p:anim calcmode="lin" valueType="num">
                      <p:cBhvr additive="base">
                        <p:cTn dur="1000" fill="hold"/>
                        <p:tgtEl>
                          <p:spTgt spid="8"/>
                        </p:tgtEl>
                        <p:attrNameLst>
                          <p:attrName>ppt_y</p:attrName>
                        </p:attrNameLst>
                      </p:cBhvr>
                      <p:tavLst>
                        <p:tav tm="0">
                          <p:val>
                            <p:strVal val="#ppt_y"/>
                          </p:val>
                        </p:tav>
                        <p:tav tm="100000">
                          <p:val>
                            <p:strVal val="#ppt_y"/>
                          </p:val>
                        </p:tav>
                      </p:tavLst>
                    </p:anim>
                  </p:childTnLst>
                </p:cTn>
              </p:par>
            </p:tnLst>
          </p:tmpl>
        </p:tmplLst>
      </p:bldP>
      <p:bldP spid="13" grpId="0" build="p">
        <p:tmplLst>
          <p:tmpl lvl="1">
            <p:tnLst>
              <p:par>
                <p:cTn presetID="2" presetClass="entr" presetSubtype="2"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000" fill="hold"/>
                        <p:tgtEl>
                          <p:spTgt spid="13"/>
                        </p:tgtEl>
                        <p:attrNameLst>
                          <p:attrName>ppt_x</p:attrName>
                        </p:attrNameLst>
                      </p:cBhvr>
                      <p:tavLst>
                        <p:tav tm="0">
                          <p:val>
                            <p:strVal val="1+#ppt_w/2"/>
                          </p:val>
                        </p:tav>
                        <p:tav tm="100000">
                          <p:val>
                            <p:strVal val="#ppt_x"/>
                          </p:val>
                        </p:tav>
                      </p:tavLst>
                    </p:anim>
                    <p:anim calcmode="lin" valueType="num">
                      <p:cBhvr additive="base">
                        <p:cTn dur="1000" fill="hold"/>
                        <p:tgtEl>
                          <p:spTgt spid="13"/>
                        </p:tgtEl>
                        <p:attrNameLst>
                          <p:attrName>ppt_y</p:attrName>
                        </p:attrNameLst>
                      </p:cBhvr>
                      <p:tavLst>
                        <p:tav tm="0">
                          <p:val>
                            <p:strVal val="#ppt_y"/>
                          </p:val>
                        </p:tav>
                        <p:tav tm="100000">
                          <p:val>
                            <p:strVal val="#ppt_y"/>
                          </p:val>
                        </p:tav>
                      </p:tavLst>
                    </p:anim>
                  </p:childTnLst>
                </p:cTn>
              </p:par>
            </p:tnLst>
          </p:tmpl>
        </p:tmplLst>
      </p:bldP>
      <p:bldP spid="14" grpId="0" build="p">
        <p:tmplLst>
          <p:tmpl lvl="1">
            <p:tnLst>
              <p:par>
                <p:cTn presetID="2" presetClass="entr" presetSubtype="2" fill="hold" nodeType="click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000" fill="hold"/>
                        <p:tgtEl>
                          <p:spTgt spid="14"/>
                        </p:tgtEl>
                        <p:attrNameLst>
                          <p:attrName>ppt_x</p:attrName>
                        </p:attrNameLst>
                      </p:cBhvr>
                      <p:tavLst>
                        <p:tav tm="0">
                          <p:val>
                            <p:strVal val="1+#ppt_w/2"/>
                          </p:val>
                        </p:tav>
                        <p:tav tm="100000">
                          <p:val>
                            <p:strVal val="#ppt_x"/>
                          </p:val>
                        </p:tav>
                      </p:tavLst>
                    </p:anim>
                    <p:anim calcmode="lin" valueType="num">
                      <p:cBhvr additive="base">
                        <p:cTn dur="1000" fill="hold"/>
                        <p:tgtEl>
                          <p:spTgt spid="14"/>
                        </p:tgtEl>
                        <p:attrNameLst>
                          <p:attrName>ppt_y</p:attrName>
                        </p:attrNameLst>
                      </p:cBhvr>
                      <p:tavLst>
                        <p:tav tm="0">
                          <p:val>
                            <p:strVal val="#ppt_y"/>
                          </p:val>
                        </p:tav>
                        <p:tav tm="100000">
                          <p:val>
                            <p:strVal val="#ppt_y"/>
                          </p:val>
                        </p:tav>
                      </p:tavLst>
                    </p:anim>
                  </p:childTnLst>
                </p:cTn>
              </p:par>
            </p:tnLst>
          </p:tmpl>
        </p:tmplLst>
      </p:bldP>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1000" fill="hold"/>
                        <p:tgtEl>
                          <p:spTgt spid="15"/>
                        </p:tgtEl>
                        <p:attrNameLst>
                          <p:attrName>ppt_x</p:attrName>
                        </p:attrNameLst>
                      </p:cBhvr>
                      <p:tavLst>
                        <p:tav tm="0">
                          <p:val>
                            <p:strVal val="1+#ppt_w/2"/>
                          </p:val>
                        </p:tav>
                        <p:tav tm="100000">
                          <p:val>
                            <p:strVal val="#ppt_x"/>
                          </p:val>
                        </p:tav>
                      </p:tavLst>
                    </p:anim>
                    <p:anim calcmode="lin" valueType="num">
                      <p:cBhvr additive="base">
                        <p:cTn dur="1000" fill="hold"/>
                        <p:tgtEl>
                          <p:spTgt spid="15"/>
                        </p:tgtEl>
                        <p:attrNameLst>
                          <p:attrName>ppt_y</p:attrName>
                        </p:attrNameLst>
                      </p:cBhvr>
                      <p:tavLst>
                        <p:tav tm="0">
                          <p:val>
                            <p:strVal val="#ppt_y"/>
                          </p:val>
                        </p:tav>
                        <p:tav tm="100000">
                          <p:val>
                            <p:strVal val="#ppt_y"/>
                          </p:val>
                        </p:tav>
                      </p:tavLst>
                    </p:anim>
                  </p:childTnLst>
                </p:cTn>
              </p:par>
            </p:tnLst>
          </p:tmpl>
        </p:tmplLst>
      </p:bldP>
      <p:bldP spid="16" grpId="0" build="p">
        <p:tmplLst>
          <p:tmpl lvl="1">
            <p:tnLst>
              <p:par>
                <p:cTn presetID="2" presetClass="entr" presetSubtype="2" fill="hold" nodeType="click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000" fill="hold"/>
                        <p:tgtEl>
                          <p:spTgt spid="16"/>
                        </p:tgtEl>
                        <p:attrNameLst>
                          <p:attrName>ppt_x</p:attrName>
                        </p:attrNameLst>
                      </p:cBhvr>
                      <p:tavLst>
                        <p:tav tm="0">
                          <p:val>
                            <p:strVal val="1+#ppt_w/2"/>
                          </p:val>
                        </p:tav>
                        <p:tav tm="100000">
                          <p:val>
                            <p:strVal val="#ppt_x"/>
                          </p:val>
                        </p:tav>
                      </p:tavLst>
                    </p:anim>
                    <p:anim calcmode="lin" valueType="num">
                      <p:cBhvr additive="base">
                        <p:cTn dur="1000" fill="hold"/>
                        <p:tgtEl>
                          <p:spTgt spid="16"/>
                        </p:tgtEl>
                        <p:attrNameLst>
                          <p:attrName>ppt_y</p:attrName>
                        </p:attrNameLst>
                      </p:cBhvr>
                      <p:tavLst>
                        <p:tav tm="0">
                          <p:val>
                            <p:strVal val="#ppt_y"/>
                          </p:val>
                        </p:tav>
                        <p:tav tm="100000">
                          <p:val>
                            <p:strVal val="#ppt_y"/>
                          </p:val>
                        </p:tav>
                      </p:tavLst>
                    </p:anim>
                  </p:childTnLst>
                </p:cTn>
              </p:par>
            </p:tnLst>
          </p:tmpl>
        </p:tmplLst>
      </p:bldP>
      <p:bldP spid="17" grpId="0" build="p">
        <p:tmplLst>
          <p:tmpl lvl="1">
            <p:tnLst>
              <p:par>
                <p:cTn presetID="2" presetClass="entr" presetSubtype="2"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1000" fill="hold"/>
                        <p:tgtEl>
                          <p:spTgt spid="17"/>
                        </p:tgtEl>
                        <p:attrNameLst>
                          <p:attrName>ppt_x</p:attrName>
                        </p:attrNameLst>
                      </p:cBhvr>
                      <p:tavLst>
                        <p:tav tm="0">
                          <p:val>
                            <p:strVal val="1+#ppt_w/2"/>
                          </p:val>
                        </p:tav>
                        <p:tav tm="100000">
                          <p:val>
                            <p:strVal val="#ppt_x"/>
                          </p:val>
                        </p:tav>
                      </p:tavLst>
                    </p:anim>
                    <p:anim calcmode="lin" valueType="num">
                      <p:cBhvr additive="base">
                        <p:cTn dur="1000" fill="hold"/>
                        <p:tgtEl>
                          <p:spTgt spid="17"/>
                        </p:tgtEl>
                        <p:attrNameLst>
                          <p:attrName>ppt_y</p:attrName>
                        </p:attrNameLst>
                      </p:cBhvr>
                      <p:tavLst>
                        <p:tav tm="0">
                          <p:val>
                            <p:strVal val="#ppt_y"/>
                          </p:val>
                        </p:tav>
                        <p:tav tm="100000">
                          <p:val>
                            <p:strVal val="#ppt_y"/>
                          </p:val>
                        </p:tav>
                      </p:tavLst>
                    </p:anim>
                  </p:childTnLst>
                </p:cTn>
              </p:par>
            </p:tnLst>
          </p:tmpl>
        </p:tmplLst>
      </p:bldP>
      <p:bldP spid="18" grpId="0" build="p">
        <p:tmplLst>
          <p:tmpl lvl="1">
            <p:tnLst>
              <p:par>
                <p:cTn presetID="2" presetClass="entr" presetSubtype="2" fill="hold" nodeType="click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000" fill="hold"/>
                        <p:tgtEl>
                          <p:spTgt spid="18"/>
                        </p:tgtEl>
                        <p:attrNameLst>
                          <p:attrName>ppt_x</p:attrName>
                        </p:attrNameLst>
                      </p:cBhvr>
                      <p:tavLst>
                        <p:tav tm="0">
                          <p:val>
                            <p:strVal val="1+#ppt_w/2"/>
                          </p:val>
                        </p:tav>
                        <p:tav tm="100000">
                          <p:val>
                            <p:strVal val="#ppt_x"/>
                          </p:val>
                        </p:tav>
                      </p:tavLst>
                    </p:anim>
                    <p:anim calcmode="lin" valueType="num">
                      <p:cBhvr additive="base">
                        <p:cTn dur="1000" fill="hold"/>
                        <p:tgtEl>
                          <p:spTgt spid="18"/>
                        </p:tgtEl>
                        <p:attrNameLst>
                          <p:attrName>ppt_y</p:attrName>
                        </p:attrNameLst>
                      </p:cBhvr>
                      <p:tavLst>
                        <p:tav tm="0">
                          <p:val>
                            <p:strVal val="#ppt_y"/>
                          </p:val>
                        </p:tav>
                        <p:tav tm="100000">
                          <p:val>
                            <p:strVal val="#ppt_y"/>
                          </p:val>
                        </p:tav>
                      </p:tavLst>
                    </p:anim>
                  </p:childTnLst>
                </p:cTn>
              </p:par>
            </p:tnLst>
          </p:tmpl>
        </p:tmplLst>
      </p:bldP>
      <p:bldP spid="2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ll Phone Interior - Resources">
    <p:spTree>
      <p:nvGrpSpPr>
        <p:cNvPr id="1" name=""/>
        <p:cNvGrpSpPr/>
        <p:nvPr/>
      </p:nvGrpSpPr>
      <p:grpSpPr>
        <a:xfrm>
          <a:off x="0" y="0"/>
          <a:ext cx="0" cy="0"/>
          <a:chOff x="0" y="0"/>
          <a:chExt cx="0" cy="0"/>
        </a:xfrm>
      </p:grpSpPr>
      <p:sp>
        <p:nvSpPr>
          <p:cNvPr id="9" name="Скругленный прямоугольник 39"/>
          <p:cNvSpPr/>
          <p:nvPr userDrawn="1"/>
        </p:nvSpPr>
        <p:spPr>
          <a:xfrm>
            <a:off x="12142095" y="2675888"/>
            <a:ext cx="495534" cy="134032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0" name="Скругленный прямоугольник 40"/>
          <p:cNvSpPr/>
          <p:nvPr userDrawn="1"/>
        </p:nvSpPr>
        <p:spPr>
          <a:xfrm>
            <a:off x="5681684" y="2439800"/>
            <a:ext cx="495534" cy="758928"/>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1" name="Скругленный прямоугольник 41"/>
          <p:cNvSpPr/>
          <p:nvPr userDrawn="1"/>
        </p:nvSpPr>
        <p:spPr>
          <a:xfrm>
            <a:off x="5681684" y="3975314"/>
            <a:ext cx="495534" cy="758928"/>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2" name="Скругленный прямоугольник 42"/>
          <p:cNvSpPr/>
          <p:nvPr userDrawn="1"/>
        </p:nvSpPr>
        <p:spPr>
          <a:xfrm>
            <a:off x="5681684" y="5381230"/>
            <a:ext cx="495534" cy="758928"/>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3" name="Скругленный прямоугольник 43"/>
          <p:cNvSpPr/>
          <p:nvPr userDrawn="1"/>
        </p:nvSpPr>
        <p:spPr>
          <a:xfrm>
            <a:off x="5731403" y="162773"/>
            <a:ext cx="6775512" cy="10533580"/>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5" name="Скругленный прямоугольник 45"/>
          <p:cNvSpPr/>
          <p:nvPr userDrawn="1"/>
        </p:nvSpPr>
        <p:spPr>
          <a:xfrm>
            <a:off x="8294188" y="857750"/>
            <a:ext cx="1726138" cy="125653"/>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6" name="Овал 46"/>
          <p:cNvSpPr/>
          <p:nvPr userDrawn="1"/>
        </p:nvSpPr>
        <p:spPr>
          <a:xfrm flipH="1">
            <a:off x="7710536" y="840741"/>
            <a:ext cx="163578" cy="159675"/>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17" name="Овал 47"/>
          <p:cNvSpPr/>
          <p:nvPr userDrawn="1"/>
        </p:nvSpPr>
        <p:spPr>
          <a:xfrm flipH="1">
            <a:off x="9075468" y="515485"/>
            <a:ext cx="163578" cy="159675"/>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p>
        </p:txBody>
      </p:sp>
      <p:sp>
        <p:nvSpPr>
          <p:cNvPr id="3" name="Picture Placeholder 2"/>
          <p:cNvSpPr>
            <a:spLocks noGrp="1"/>
          </p:cNvSpPr>
          <p:nvPr>
            <p:ph type="pic" sz="quarter" idx="10"/>
          </p:nvPr>
        </p:nvSpPr>
        <p:spPr>
          <a:xfrm>
            <a:off x="5971033" y="1184236"/>
            <a:ext cx="6382830" cy="8484303"/>
          </a:xfrm>
        </p:spPr>
        <p:txBody>
          <a:bodyPr/>
          <a:lstStyle/>
          <a:p>
            <a:endParaRPr lang="en-US"/>
          </a:p>
        </p:txBody>
      </p:sp>
      <p:sp>
        <p:nvSpPr>
          <p:cNvPr id="21" name="Title 1"/>
          <p:cNvSpPr>
            <a:spLocks noGrp="1"/>
          </p:cNvSpPr>
          <p:nvPr>
            <p:ph type="title" hasCustomPrompt="1"/>
          </p:nvPr>
        </p:nvSpPr>
        <p:spPr>
          <a:xfrm>
            <a:off x="762002" y="3645425"/>
            <a:ext cx="4816349" cy="1818686"/>
          </a:xfrm>
          <a:prstGeom prst="rect">
            <a:avLst/>
          </a:prstGeom>
        </p:spPr>
        <p:txBody>
          <a:bodyPr anchor="b">
            <a:noAutofit/>
          </a:bodyPr>
          <a:lstStyle>
            <a:lvl1pPr>
              <a:defRPr sz="4800" cap="none" baseline="0"/>
            </a:lvl1pPr>
          </a:lstStyle>
          <a:p>
            <a:r>
              <a:rPr lang="en-US" dirty="0"/>
              <a:t>Enter Title – 2 rows max</a:t>
            </a:r>
          </a:p>
        </p:txBody>
      </p:sp>
      <p:cxnSp>
        <p:nvCxnSpPr>
          <p:cNvPr id="24" name="Straight Connector 23"/>
          <p:cNvCxnSpPr/>
          <p:nvPr/>
        </p:nvCxnSpPr>
        <p:spPr>
          <a:xfrm>
            <a:off x="762001" y="3454592"/>
            <a:ext cx="1921974"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19"/>
          <p:cNvSpPr>
            <a:spLocks noGrp="1"/>
          </p:cNvSpPr>
          <p:nvPr>
            <p:ph type="body" sz="quarter" idx="11" hasCustomPrompt="1"/>
          </p:nvPr>
        </p:nvSpPr>
        <p:spPr>
          <a:xfrm>
            <a:off x="762001" y="5633546"/>
            <a:ext cx="4816350" cy="1590214"/>
          </a:xfrm>
        </p:spPr>
        <p:txBody>
          <a:bodyPr>
            <a:noAutofit/>
          </a:bodyPr>
          <a:lstStyle/>
          <a:p>
            <a:pPr lvl="0"/>
            <a:r>
              <a:rPr lang="en-US" dirty="0"/>
              <a:t>Enter Supporting Title Here</a:t>
            </a:r>
          </a:p>
        </p:txBody>
      </p:sp>
      <p:pic>
        <p:nvPicPr>
          <p:cNvPr id="28" name="Picture 27" descr="AWC_PowerPoint2017-01.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2001" y="2227798"/>
            <a:ext cx="719327" cy="774482"/>
          </a:xfrm>
          <a:prstGeom prst="rect">
            <a:avLst/>
          </a:prstGeom>
        </p:spPr>
      </p:pic>
      <p:cxnSp>
        <p:nvCxnSpPr>
          <p:cNvPr id="29" name="Straight Connector 28"/>
          <p:cNvCxnSpPr/>
          <p:nvPr/>
        </p:nvCxnSpPr>
        <p:spPr>
          <a:xfrm>
            <a:off x="762001" y="7441376"/>
            <a:ext cx="1921974"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637397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1+#ppt_w/2"/>
                                          </p:val>
                                        </p:tav>
                                        <p:tav tm="100000">
                                          <p:val>
                                            <p:strVal val="#ppt_x"/>
                                          </p:val>
                                        </p:tav>
                                      </p:tavLst>
                                    </p:anim>
                                    <p:anim calcmode="lin" valueType="num">
                                      <p:cBhvr additive="base">
                                        <p:cTn id="8" dur="10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7">
                                            <p:txEl>
                                              <p:pRg st="0" end="0"/>
                                            </p:txEl>
                                          </p:spTgt>
                                        </p:tgtEl>
                                        <p:attrNameLst>
                                          <p:attrName>style.visibility</p:attrName>
                                        </p:attrNameLst>
                                      </p:cBhvr>
                                      <p:to>
                                        <p:strVal val="visible"/>
                                      </p:to>
                                    </p:set>
                                    <p:anim calcmode="lin" valueType="num">
                                      <p:cBhvr additive="base">
                                        <p:cTn id="11" dur="1000" fill="hold"/>
                                        <p:tgtEl>
                                          <p:spTgt spid="27">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2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build="p">
        <p:tmplLst>
          <p:tmpl lvl="1">
            <p:tnLst>
              <p:par>
                <p:cTn presetID="2" presetClass="entr" presetSubtype="2"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1000" fill="hold"/>
                        <p:tgtEl>
                          <p:spTgt spid="27"/>
                        </p:tgtEl>
                        <p:attrNameLst>
                          <p:attrName>ppt_x</p:attrName>
                        </p:attrNameLst>
                      </p:cBhvr>
                      <p:tavLst>
                        <p:tav tm="0">
                          <p:val>
                            <p:strVal val="1+#ppt_w/2"/>
                          </p:val>
                        </p:tav>
                        <p:tav tm="100000">
                          <p:val>
                            <p:strVal val="#ppt_x"/>
                          </p:val>
                        </p:tav>
                      </p:tavLst>
                    </p:anim>
                    <p:anim calcmode="lin" valueType="num">
                      <p:cBhvr additive="base">
                        <p:cTn dur="1000" fill="hold"/>
                        <p:tgtEl>
                          <p:spTgt spid="2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de Title with Photo Interior ">
    <p:spTree>
      <p:nvGrpSpPr>
        <p:cNvPr id="1" name=""/>
        <p:cNvGrpSpPr/>
        <p:nvPr/>
      </p:nvGrpSpPr>
      <p:grpSpPr>
        <a:xfrm>
          <a:off x="0" y="0"/>
          <a:ext cx="0" cy="0"/>
          <a:chOff x="0" y="0"/>
          <a:chExt cx="0" cy="0"/>
        </a:xfrm>
      </p:grpSpPr>
      <p:cxnSp>
        <p:nvCxnSpPr>
          <p:cNvPr id="24" name="Straight Connector 23"/>
          <p:cNvCxnSpPr/>
          <p:nvPr userDrawn="1"/>
        </p:nvCxnSpPr>
        <p:spPr>
          <a:xfrm>
            <a:off x="762001" y="3454592"/>
            <a:ext cx="1921974"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pic>
        <p:nvPicPr>
          <p:cNvPr id="25" name="Picture 24" descr="AWC_PowerPoint2017-01.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2001" y="2227798"/>
            <a:ext cx="719327" cy="774482"/>
          </a:xfrm>
          <a:prstGeom prst="rect">
            <a:avLst/>
          </a:prstGeom>
        </p:spPr>
      </p:pic>
      <p:cxnSp>
        <p:nvCxnSpPr>
          <p:cNvPr id="31" name="Straight Connector 30"/>
          <p:cNvCxnSpPr/>
          <p:nvPr userDrawn="1"/>
        </p:nvCxnSpPr>
        <p:spPr>
          <a:xfrm>
            <a:off x="762001" y="7413944"/>
            <a:ext cx="1921974"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2"/>
          </p:nvPr>
        </p:nvSpPr>
        <p:spPr>
          <a:xfrm>
            <a:off x="5989320" y="0"/>
            <a:ext cx="7015480" cy="9753600"/>
          </a:xfrm>
          <a:solidFill>
            <a:schemeClr val="tx1">
              <a:lumMod val="50000"/>
              <a:alpha val="63000"/>
            </a:schemeClr>
          </a:solidFill>
        </p:spPr>
        <p:txBody>
          <a:bodyPr/>
          <a:lstStyle/>
          <a:p>
            <a:pPr marL="7938" indent="0" algn="l" defTabSz="584170" rtl="0">
              <a:spcBef>
                <a:spcPts val="1600"/>
              </a:spcBef>
              <a:buClr>
                <a:schemeClr val="accent2">
                  <a:lumMod val="75000"/>
                </a:schemeClr>
              </a:buClr>
              <a:buSzPct val="85000"/>
              <a:buFontTx/>
              <a:buNone/>
              <a:tabLst/>
            </a:pPr>
            <a:endParaRPr lang="en-US" dirty="0"/>
          </a:p>
        </p:txBody>
      </p:sp>
      <p:sp>
        <p:nvSpPr>
          <p:cNvPr id="10" name="Title 1"/>
          <p:cNvSpPr>
            <a:spLocks noGrp="1"/>
          </p:cNvSpPr>
          <p:nvPr>
            <p:ph type="title" hasCustomPrompt="1"/>
          </p:nvPr>
        </p:nvSpPr>
        <p:spPr>
          <a:xfrm>
            <a:off x="762002" y="3645425"/>
            <a:ext cx="4816349" cy="1818686"/>
          </a:xfrm>
          <a:prstGeom prst="rect">
            <a:avLst/>
          </a:prstGeom>
        </p:spPr>
        <p:txBody>
          <a:bodyPr anchor="b">
            <a:noAutofit/>
          </a:bodyPr>
          <a:lstStyle>
            <a:lvl1pPr>
              <a:defRPr sz="4800" cap="none" baseline="0"/>
            </a:lvl1pPr>
          </a:lstStyle>
          <a:p>
            <a:r>
              <a:rPr lang="en-US" dirty="0"/>
              <a:t>Enter Title – 2 rows max</a:t>
            </a:r>
          </a:p>
        </p:txBody>
      </p:sp>
      <p:sp>
        <p:nvSpPr>
          <p:cNvPr id="11" name="Text Placeholder 19"/>
          <p:cNvSpPr>
            <a:spLocks noGrp="1"/>
          </p:cNvSpPr>
          <p:nvPr>
            <p:ph type="body" sz="quarter" idx="11" hasCustomPrompt="1"/>
          </p:nvPr>
        </p:nvSpPr>
        <p:spPr>
          <a:xfrm>
            <a:off x="762001" y="5633546"/>
            <a:ext cx="4816350" cy="1590214"/>
          </a:xfrm>
        </p:spPr>
        <p:txBody>
          <a:bodyPr>
            <a:noAutofit/>
          </a:bodyPr>
          <a:lstStyle/>
          <a:p>
            <a:pPr lvl="0"/>
            <a:r>
              <a:rPr lang="en-US" dirty="0"/>
              <a:t>Enter Supporting Title Here</a:t>
            </a:r>
          </a:p>
        </p:txBody>
      </p:sp>
      <p:sp>
        <p:nvSpPr>
          <p:cNvPr id="12" name="Text Placeholder 19"/>
          <p:cNvSpPr>
            <a:spLocks noGrp="1"/>
          </p:cNvSpPr>
          <p:nvPr>
            <p:ph type="body" sz="quarter" idx="13" hasCustomPrompt="1"/>
          </p:nvPr>
        </p:nvSpPr>
        <p:spPr>
          <a:xfrm>
            <a:off x="6492240" y="1710770"/>
            <a:ext cx="5852159" cy="5887894"/>
          </a:xfrm>
        </p:spPr>
        <p:txBody>
          <a:bodyPr anchor="ctr" anchorCtr="1">
            <a:noAutofit/>
          </a:bodyPr>
          <a:lstStyle>
            <a:lvl1pPr algn="ctr">
              <a:defRPr sz="3600" baseline="0">
                <a:solidFill>
                  <a:schemeClr val="bg1"/>
                </a:solidFill>
              </a:defRPr>
            </a:lvl1pPr>
          </a:lstStyle>
          <a:p>
            <a:pPr lvl="0"/>
            <a:r>
              <a:rPr lang="en-US" dirty="0"/>
              <a:t>Enter Supporting Text Here</a:t>
            </a:r>
          </a:p>
        </p:txBody>
      </p:sp>
    </p:spTree>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10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 calcmode="lin" valueType="num">
                                      <p:cBhvr additive="base">
                                        <p:cTn id="16" dur="10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7" dur="10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tmplLst>
          <p:tmpl lvl="1">
            <p:tnLst>
              <p:par>
                <p:cTn presetID="2" presetClass="entr" presetSubtype="2"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1000" fill="hold"/>
                        <p:tgtEl>
                          <p:spTgt spid="11"/>
                        </p:tgtEl>
                        <p:attrNameLst>
                          <p:attrName>ppt_x</p:attrName>
                        </p:attrNameLst>
                      </p:cBhvr>
                      <p:tavLst>
                        <p:tav tm="0">
                          <p:val>
                            <p:strVal val="1+#ppt_w/2"/>
                          </p:val>
                        </p:tav>
                        <p:tav tm="100000">
                          <p:val>
                            <p:strVal val="#ppt_x"/>
                          </p:val>
                        </p:tav>
                      </p:tavLst>
                    </p:anim>
                    <p:anim calcmode="lin" valueType="num">
                      <p:cBhvr additive="base">
                        <p:cTn dur="1000" fill="hold"/>
                        <p:tgtEl>
                          <p:spTgt spid="11"/>
                        </p:tgtEl>
                        <p:attrNameLst>
                          <p:attrName>ppt_y</p:attrName>
                        </p:attrNameLst>
                      </p:cBhvr>
                      <p:tavLst>
                        <p:tav tm="0">
                          <p:val>
                            <p:strVal val="#ppt_y"/>
                          </p:val>
                        </p:tav>
                        <p:tav tm="100000">
                          <p:val>
                            <p:strVal val="#ppt_y"/>
                          </p:val>
                        </p:tav>
                      </p:tavLst>
                    </p:anim>
                  </p:childTnLst>
                </p:cTn>
              </p:par>
            </p:tnLst>
          </p:tmpl>
        </p:tmplLst>
      </p:bldP>
      <p:bldP spid="12" grpId="0" build="p">
        <p:tmplLst>
          <p:tmpl lvl="1">
            <p:tnLst>
              <p:par>
                <p:cTn presetID="2" presetClass="entr" presetSubtype="2"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1000" fill="hold"/>
                        <p:tgtEl>
                          <p:spTgt spid="12"/>
                        </p:tgtEl>
                        <p:attrNameLst>
                          <p:attrName>ppt_x</p:attrName>
                        </p:attrNameLst>
                      </p:cBhvr>
                      <p:tavLst>
                        <p:tav tm="0">
                          <p:val>
                            <p:strVal val="1+#ppt_w/2"/>
                          </p:val>
                        </p:tav>
                        <p:tav tm="100000">
                          <p:val>
                            <p:strVal val="#ppt_x"/>
                          </p:val>
                        </p:tav>
                      </p:tavLst>
                    </p:anim>
                    <p:anim calcmode="lin" valueType="num">
                      <p:cBhvr additive="base">
                        <p:cTn dur="1000" fill="hold"/>
                        <p:tgtEl>
                          <p:spTgt spid="12"/>
                        </p:tgtEl>
                        <p:attrNameLst>
                          <p:attrName>ppt_y</p:attrName>
                        </p:attrNameLst>
                      </p:cBhvr>
                      <p:tavLst>
                        <p:tav tm="0">
                          <p:val>
                            <p:strVal val="#ppt_y"/>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3763" y="1214057"/>
            <a:ext cx="11217275" cy="106279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93763" y="2597150"/>
            <a:ext cx="11217275" cy="6188075"/>
          </a:xfrm>
          <a:prstGeom prst="rect">
            <a:avLst/>
          </a:prstGeom>
        </p:spPr>
        <p:txBody>
          <a:bodyPr vert="horz" lIns="91440" tIns="45720" rIns="91440" bIns="45720" rtlCol="0">
            <a:normAutofit/>
          </a:bodyPr>
          <a:lstStyle/>
          <a:p>
            <a:pPr lvl="0"/>
            <a:r>
              <a:rPr lang="en-US" dirty="0"/>
              <a:t>Click to edit Master text styles</a:t>
            </a:r>
          </a:p>
        </p:txBody>
      </p:sp>
      <p:sp>
        <p:nvSpPr>
          <p:cNvPr id="8" name="Text Placeholder 7"/>
          <p:cNvSpPr txBox="1">
            <a:spLocks/>
          </p:cNvSpPr>
          <p:nvPr userDrawn="1"/>
        </p:nvSpPr>
        <p:spPr>
          <a:xfrm>
            <a:off x="363411" y="8961890"/>
            <a:ext cx="7085139" cy="287258"/>
          </a:xfrm>
          <a:prstGeom prst="rect">
            <a:avLst/>
          </a:prstGeom>
        </p:spPr>
        <p:txBody>
          <a:bodyPr>
            <a:noAutofit/>
          </a:bodyPr>
          <a:lstStyle>
            <a:lvl1pPr marL="7938" indent="0" algn="l" defTabSz="584170">
              <a:spcBef>
                <a:spcPts val="1600"/>
              </a:spcBef>
              <a:buClr>
                <a:schemeClr val="accent2">
                  <a:lumMod val="75000"/>
                </a:schemeClr>
              </a:buClr>
              <a:buSzPct val="85000"/>
              <a:buFontTx/>
              <a:buNone/>
              <a:tabLst/>
              <a:defRPr lang="en-US" sz="1200" b="0" cap="none" spc="210" baseline="0"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Helvetica Neue Light"/>
              </a:defRPr>
            </a:lvl1pPr>
            <a:lvl2pPr marL="7938" indent="0" defTabSz="584170">
              <a:spcBef>
                <a:spcPts val="1600"/>
              </a:spcBef>
              <a:buClr>
                <a:schemeClr val="accent2">
                  <a:lumMod val="75000"/>
                </a:schemeClr>
              </a:buClr>
              <a:buSzPct val="100000"/>
              <a:buFont typeface="Arial" panose="020B0604020202020204" pitchFamily="34" charset="0"/>
              <a:buNone/>
              <a:tabLst/>
              <a:defRPr lang="en-US" sz="2000" b="0" cap="none" spc="0" baseline="0"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sym typeface="Helvetica Neue Light"/>
              </a:defRPr>
            </a:lvl2pPr>
            <a:lvl3pPr marL="7938" indent="0" defTabSz="584170">
              <a:spcBef>
                <a:spcPts val="1600"/>
              </a:spcBef>
              <a:buClr>
                <a:schemeClr val="accent2">
                  <a:lumMod val="75000"/>
                </a:schemeClr>
              </a:buClr>
              <a:buSzPct val="85000"/>
              <a:buFont typeface="Arial" pitchFamily="34" charset="0"/>
              <a:buNone/>
              <a:tabLst/>
              <a:defRPr lang="en-US" sz="2000" b="0" cap="none" spc="0" baseline="0"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sym typeface="Helvetica Neue Light"/>
              </a:defRPr>
            </a:lvl3pPr>
            <a:lvl4pPr marL="7938" indent="0" defTabSz="584170">
              <a:spcBef>
                <a:spcPts val="1600"/>
              </a:spcBef>
              <a:buClr>
                <a:schemeClr val="accent2">
                  <a:lumMod val="75000"/>
                </a:schemeClr>
              </a:buClr>
              <a:buSzPct val="85000"/>
              <a:buFont typeface="Arial" pitchFamily="34" charset="0"/>
              <a:buNone/>
              <a:tabLst/>
              <a:defRPr lang="en-US" sz="2000" b="0" i="0" cap="none" spc="0" baseline="0"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sym typeface="Helvetica Neue Light"/>
              </a:defRPr>
            </a:lvl4pPr>
            <a:lvl5pPr marL="7938" indent="0" defTabSz="584170">
              <a:spcBef>
                <a:spcPts val="1600"/>
              </a:spcBef>
              <a:buClr>
                <a:schemeClr val="accent2">
                  <a:lumMod val="75000"/>
                </a:schemeClr>
              </a:buClr>
              <a:buSzPct val="85000"/>
              <a:buFont typeface="Arial" pitchFamily="34" charset="0"/>
              <a:buNone/>
              <a:tabLst/>
              <a:defRPr lang="en-US" sz="2000" cap="none" spc="0" baseline="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sym typeface="Helvetica Neue Light"/>
              </a:defRPr>
            </a:lvl5pPr>
            <a:lvl6pPr marL="2048668" indent="-657068" defTabSz="584170">
              <a:spcBef>
                <a:spcPts val="1600"/>
              </a:spcBef>
              <a:buSzPct val="85000"/>
              <a:buFont typeface="Gill Sans"/>
              <a:buBlip>
                <a:blip r:embed="rId13"/>
              </a:buBlip>
              <a:defRPr sz="2100">
                <a:latin typeface="+mn-lt"/>
                <a:ea typeface="+mn-ea"/>
                <a:cs typeface="+mn-cs"/>
                <a:sym typeface="Helvetica Neue Light"/>
              </a:defRPr>
            </a:lvl6pPr>
            <a:lvl7pPr marL="2404250" indent="-657068" defTabSz="584170">
              <a:spcBef>
                <a:spcPts val="1600"/>
              </a:spcBef>
              <a:buSzPct val="85000"/>
              <a:buFont typeface="Gill Sans"/>
              <a:buBlip>
                <a:blip r:embed="rId13"/>
              </a:buBlip>
              <a:defRPr sz="2100">
                <a:latin typeface="+mn-lt"/>
                <a:ea typeface="+mn-ea"/>
                <a:cs typeface="+mn-cs"/>
                <a:sym typeface="Helvetica Neue Light"/>
              </a:defRPr>
            </a:lvl7pPr>
            <a:lvl8pPr marL="2759832" indent="-657068" defTabSz="584170">
              <a:spcBef>
                <a:spcPts val="1600"/>
              </a:spcBef>
              <a:buSzPct val="85000"/>
              <a:buFont typeface="Gill Sans"/>
              <a:buBlip>
                <a:blip r:embed="rId13"/>
              </a:buBlip>
              <a:defRPr sz="2100">
                <a:latin typeface="+mn-lt"/>
                <a:ea typeface="+mn-ea"/>
                <a:cs typeface="+mn-cs"/>
                <a:sym typeface="Helvetica Neue Light"/>
              </a:defRPr>
            </a:lvl8pPr>
            <a:lvl9pPr marL="3115413" indent="-657068" defTabSz="584170">
              <a:spcBef>
                <a:spcPts val="1600"/>
              </a:spcBef>
              <a:buSzPct val="85000"/>
              <a:buFont typeface="Gill Sans"/>
              <a:buBlip>
                <a:blip r:embed="rId13"/>
              </a:buBlip>
              <a:defRPr sz="2100">
                <a:latin typeface="+mn-lt"/>
                <a:ea typeface="+mn-ea"/>
                <a:cs typeface="+mn-cs"/>
                <a:sym typeface="Helvetica Neue Light"/>
              </a:defRPr>
            </a:lvl9pPr>
          </a:lstStyle>
          <a:p>
            <a:r>
              <a:rPr lang="en-US" dirty="0"/>
              <a:t>Wood Truss Awareness Guide</a:t>
            </a:r>
          </a:p>
        </p:txBody>
      </p:sp>
      <p:sp>
        <p:nvSpPr>
          <p:cNvPr id="9" name="TextBox 8"/>
          <p:cNvSpPr txBox="1"/>
          <p:nvPr userDrawn="1"/>
        </p:nvSpPr>
        <p:spPr>
          <a:xfrm>
            <a:off x="12019935" y="8961890"/>
            <a:ext cx="546814" cy="287258"/>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fld id="{DFE1F30A-13EC-2E40-B115-328E60613287}" type="slidenum">
              <a:rPr kumimoji="0" lang="en-US" sz="1200" b="0" i="0" u="none" strike="noStrike" cap="none" spc="300" normalizeH="0" baseline="0" smtClean="0">
                <a:ln>
                  <a:noFill/>
                </a:ln>
                <a:solidFill>
                  <a:schemeClr val="tx1"/>
                </a:solidFill>
                <a:effectLst/>
                <a:uFillTx/>
                <a:latin typeface="+mn-lt"/>
                <a:ea typeface="+mn-ea"/>
                <a:cs typeface="+mn-cs"/>
                <a:sym typeface="Helvetica Neue Light"/>
              </a:rPr>
              <a:t>‹#›</a:t>
            </a:fld>
            <a:endParaRPr kumimoji="0" lang="en-US" sz="1200" b="0" i="0" u="none" strike="noStrike" cap="none" spc="300" normalizeH="0" baseline="0" dirty="0">
              <a:ln>
                <a:noFill/>
              </a:ln>
              <a:solidFill>
                <a:schemeClr val="tx1"/>
              </a:solidFill>
              <a:effectLst/>
              <a:uFillTx/>
              <a:latin typeface="+mn-lt"/>
              <a:ea typeface="+mn-ea"/>
              <a:cs typeface="+mn-cs"/>
              <a:sym typeface="Helvetica Neue Light"/>
            </a:endParaRPr>
          </a:p>
        </p:txBody>
      </p:sp>
    </p:spTree>
  </p:cSld>
  <p:clrMap bg1="lt1" tx1="dk1" bg2="lt2" tx2="dk2" accent1="accent1" accent2="accent2" accent3="accent3" accent4="accent4" accent5="accent5" accent6="accent6" hlink="hlink" folHlink="folHlink"/>
  <p:sldLayoutIdLst>
    <p:sldLayoutId id="2147483736" r:id="rId1"/>
    <p:sldLayoutId id="2147483741" r:id="rId2"/>
    <p:sldLayoutId id="2147483761" r:id="rId3"/>
    <p:sldLayoutId id="2147483672" r:id="rId4"/>
    <p:sldLayoutId id="2147483733" r:id="rId5"/>
    <p:sldLayoutId id="2147483670" r:id="rId6"/>
    <p:sldLayoutId id="2147483759" r:id="rId7"/>
    <p:sldLayoutId id="2147483735" r:id="rId8"/>
    <p:sldLayoutId id="2147483760" r:id="rId9"/>
    <p:sldLayoutId id="2147483758" r:id="rId10"/>
    <p:sldLayoutId id="2147483757" r:id="rId11"/>
  </p:sldLayoutIdLst>
  <p:transition spd="slow">
    <p:push dir="r"/>
  </p:transition>
  <p:hf hdr="0" ftr="0" dt="0"/>
  <p:txStyles>
    <p:titleStyle>
      <a:lvl1pPr defTabSz="584170">
        <a:defRPr sz="3000" b="1" cap="all" spc="300" baseline="0">
          <a:solidFill>
            <a:schemeClr val="accent1"/>
          </a:solidFill>
          <a:latin typeface="Tahoma" panose="020B0604030504040204" pitchFamily="34" charset="0"/>
          <a:ea typeface="Tahoma" panose="020B0604030504040204" pitchFamily="34" charset="0"/>
          <a:cs typeface="Tahoma" panose="020B0604030504040204" pitchFamily="34" charset="0"/>
          <a:sym typeface="Helvetica Neue Light"/>
        </a:defRPr>
      </a:lvl1pPr>
      <a:lvl2pPr indent="228589" defTabSz="584170">
        <a:defRPr sz="5000">
          <a:latin typeface="+mn-lt"/>
          <a:ea typeface="+mn-ea"/>
          <a:cs typeface="+mn-cs"/>
          <a:sym typeface="Helvetica Neue Light"/>
        </a:defRPr>
      </a:lvl2pPr>
      <a:lvl3pPr indent="457176" defTabSz="584170">
        <a:defRPr sz="5000">
          <a:latin typeface="+mn-lt"/>
          <a:ea typeface="+mn-ea"/>
          <a:cs typeface="+mn-cs"/>
          <a:sym typeface="Helvetica Neue Light"/>
        </a:defRPr>
      </a:lvl3pPr>
      <a:lvl4pPr indent="685765" defTabSz="584170">
        <a:defRPr sz="5000">
          <a:latin typeface="+mn-lt"/>
          <a:ea typeface="+mn-ea"/>
          <a:cs typeface="+mn-cs"/>
          <a:sym typeface="Helvetica Neue Light"/>
        </a:defRPr>
      </a:lvl4pPr>
      <a:lvl5pPr indent="914354" defTabSz="584170">
        <a:defRPr sz="5000">
          <a:latin typeface="+mn-lt"/>
          <a:ea typeface="+mn-ea"/>
          <a:cs typeface="+mn-cs"/>
          <a:sym typeface="Helvetica Neue Light"/>
        </a:defRPr>
      </a:lvl5pPr>
      <a:lvl6pPr indent="1142941" defTabSz="584170">
        <a:defRPr sz="5000">
          <a:latin typeface="+mn-lt"/>
          <a:ea typeface="+mn-ea"/>
          <a:cs typeface="+mn-cs"/>
          <a:sym typeface="Helvetica Neue Light"/>
        </a:defRPr>
      </a:lvl6pPr>
      <a:lvl7pPr indent="1371530" defTabSz="584170">
        <a:defRPr sz="5000">
          <a:latin typeface="+mn-lt"/>
          <a:ea typeface="+mn-ea"/>
          <a:cs typeface="+mn-cs"/>
          <a:sym typeface="Helvetica Neue Light"/>
        </a:defRPr>
      </a:lvl7pPr>
      <a:lvl8pPr indent="1600119" defTabSz="584170">
        <a:defRPr sz="5000">
          <a:latin typeface="+mn-lt"/>
          <a:ea typeface="+mn-ea"/>
          <a:cs typeface="+mn-cs"/>
          <a:sym typeface="Helvetica Neue Light"/>
        </a:defRPr>
      </a:lvl8pPr>
      <a:lvl9pPr indent="1828706" defTabSz="584170">
        <a:defRPr sz="5000">
          <a:latin typeface="+mn-lt"/>
          <a:ea typeface="+mn-ea"/>
          <a:cs typeface="+mn-cs"/>
          <a:sym typeface="Helvetica Neue Light"/>
        </a:defRPr>
      </a:lvl9pPr>
    </p:titleStyle>
    <p:bodyStyle>
      <a:lvl1pPr marL="7938" indent="0" algn="l" defTabSz="584170">
        <a:spcBef>
          <a:spcPts val="1600"/>
        </a:spcBef>
        <a:buClr>
          <a:schemeClr val="accent2">
            <a:lumMod val="75000"/>
          </a:schemeClr>
        </a:buClr>
        <a:buSzPct val="85000"/>
        <a:buFontTx/>
        <a:buNone/>
        <a:tabLst/>
        <a:defRPr lang="en-US" sz="2400" b="0" cap="none" spc="0" baseline="0"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sym typeface="Helvetica Neue Light"/>
        </a:defRPr>
      </a:lvl1pPr>
      <a:lvl2pPr marL="7938" indent="0" defTabSz="584170">
        <a:spcBef>
          <a:spcPts val="1600"/>
        </a:spcBef>
        <a:buClr>
          <a:schemeClr val="accent2">
            <a:lumMod val="75000"/>
          </a:schemeClr>
        </a:buClr>
        <a:buSzPct val="100000"/>
        <a:buFont typeface="Arial" panose="020B0604020202020204" pitchFamily="34" charset="0"/>
        <a:buNone/>
        <a:tabLst/>
        <a:defRPr lang="en-US" sz="2000" b="0" cap="none" spc="0" baseline="0"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sym typeface="Helvetica Neue Light"/>
        </a:defRPr>
      </a:lvl2pPr>
      <a:lvl3pPr marL="7938" indent="0" defTabSz="584170">
        <a:spcBef>
          <a:spcPts val="1600"/>
        </a:spcBef>
        <a:buClr>
          <a:schemeClr val="accent2">
            <a:lumMod val="75000"/>
          </a:schemeClr>
        </a:buClr>
        <a:buSzPct val="85000"/>
        <a:buFont typeface="Arial" pitchFamily="34" charset="0"/>
        <a:buNone/>
        <a:tabLst/>
        <a:defRPr lang="en-US" sz="2000" b="0" cap="none" spc="0" baseline="0"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sym typeface="Helvetica Neue Light"/>
        </a:defRPr>
      </a:lvl3pPr>
      <a:lvl4pPr marL="7938" indent="0" defTabSz="584170">
        <a:spcBef>
          <a:spcPts val="1600"/>
        </a:spcBef>
        <a:buClr>
          <a:schemeClr val="accent2">
            <a:lumMod val="75000"/>
          </a:schemeClr>
        </a:buClr>
        <a:buSzPct val="85000"/>
        <a:buFont typeface="Arial" pitchFamily="34" charset="0"/>
        <a:buNone/>
        <a:tabLst/>
        <a:defRPr lang="en-US" sz="2000" b="0" i="0" cap="none" spc="0" baseline="0" dirty="0" smtClean="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sym typeface="Helvetica Neue Light"/>
        </a:defRPr>
      </a:lvl4pPr>
      <a:lvl5pPr marL="7938" indent="0" defTabSz="584170">
        <a:spcBef>
          <a:spcPts val="1600"/>
        </a:spcBef>
        <a:buClr>
          <a:schemeClr val="accent2">
            <a:lumMod val="75000"/>
          </a:schemeClr>
        </a:buClr>
        <a:buSzPct val="85000"/>
        <a:buFont typeface="Arial" pitchFamily="34" charset="0"/>
        <a:buNone/>
        <a:tabLst/>
        <a:defRPr lang="en-US" sz="2000" cap="none" spc="0" baseline="0" dirty="0">
          <a:solidFill>
            <a:schemeClr val="tx1">
              <a:lumMod val="50000"/>
            </a:schemeClr>
          </a:solidFill>
          <a:latin typeface="Tahoma" panose="020B0604030504040204" pitchFamily="34" charset="0"/>
          <a:ea typeface="Tahoma" panose="020B0604030504040204" pitchFamily="34" charset="0"/>
          <a:cs typeface="Tahoma" panose="020B0604030504040204" pitchFamily="34" charset="0"/>
          <a:sym typeface="Helvetica Neue Light"/>
        </a:defRPr>
      </a:lvl5pPr>
      <a:lvl6pPr marL="2048668" indent="-657068" defTabSz="584170">
        <a:spcBef>
          <a:spcPts val="1600"/>
        </a:spcBef>
        <a:buSzPct val="85000"/>
        <a:buFont typeface="Gill Sans"/>
        <a:buBlip>
          <a:blip r:embed="rId13"/>
        </a:buBlip>
        <a:defRPr sz="2100">
          <a:latin typeface="+mn-lt"/>
          <a:ea typeface="+mn-ea"/>
          <a:cs typeface="+mn-cs"/>
          <a:sym typeface="Helvetica Neue Light"/>
        </a:defRPr>
      </a:lvl6pPr>
      <a:lvl7pPr marL="2404250" indent="-657068" defTabSz="584170">
        <a:spcBef>
          <a:spcPts val="1600"/>
        </a:spcBef>
        <a:buSzPct val="85000"/>
        <a:buFont typeface="Gill Sans"/>
        <a:buBlip>
          <a:blip r:embed="rId13"/>
        </a:buBlip>
        <a:defRPr sz="2100">
          <a:latin typeface="+mn-lt"/>
          <a:ea typeface="+mn-ea"/>
          <a:cs typeface="+mn-cs"/>
          <a:sym typeface="Helvetica Neue Light"/>
        </a:defRPr>
      </a:lvl7pPr>
      <a:lvl8pPr marL="2759832" indent="-657068" defTabSz="584170">
        <a:spcBef>
          <a:spcPts val="1600"/>
        </a:spcBef>
        <a:buSzPct val="85000"/>
        <a:buFont typeface="Gill Sans"/>
        <a:buBlip>
          <a:blip r:embed="rId13"/>
        </a:buBlip>
        <a:defRPr sz="2100">
          <a:latin typeface="+mn-lt"/>
          <a:ea typeface="+mn-ea"/>
          <a:cs typeface="+mn-cs"/>
          <a:sym typeface="Helvetica Neue Light"/>
        </a:defRPr>
      </a:lvl8pPr>
      <a:lvl9pPr marL="3115413" indent="-657068" defTabSz="584170">
        <a:spcBef>
          <a:spcPts val="1600"/>
        </a:spcBef>
        <a:buSzPct val="85000"/>
        <a:buFont typeface="Gill Sans"/>
        <a:buBlip>
          <a:blip r:embed="rId13"/>
        </a:buBlip>
        <a:defRPr sz="2100">
          <a:latin typeface="+mn-lt"/>
          <a:ea typeface="+mn-ea"/>
          <a:cs typeface="+mn-cs"/>
          <a:sym typeface="Helvetica Neue Light"/>
        </a:defRPr>
      </a:lvl9pPr>
    </p:bodyStyle>
    <p:otherStyle>
      <a:lvl1pPr algn="r" defTabSz="584170">
        <a:defRPr sz="7500" b="1">
          <a:solidFill>
            <a:schemeClr val="tx1"/>
          </a:solidFill>
          <a:latin typeface="+mn-lt"/>
          <a:ea typeface="+mn-ea"/>
          <a:cs typeface="+mn-cs"/>
          <a:sym typeface="Helvetica Neue"/>
        </a:defRPr>
      </a:lvl1pPr>
      <a:lvl2pPr indent="228589" algn="r" defTabSz="584170">
        <a:defRPr sz="7500" b="1">
          <a:solidFill>
            <a:schemeClr val="tx1"/>
          </a:solidFill>
          <a:latin typeface="+mn-lt"/>
          <a:ea typeface="+mn-ea"/>
          <a:cs typeface="+mn-cs"/>
          <a:sym typeface="Helvetica Neue"/>
        </a:defRPr>
      </a:lvl2pPr>
      <a:lvl3pPr indent="457176" algn="r" defTabSz="584170">
        <a:defRPr sz="7500" b="1">
          <a:solidFill>
            <a:schemeClr val="tx1"/>
          </a:solidFill>
          <a:latin typeface="+mn-lt"/>
          <a:ea typeface="+mn-ea"/>
          <a:cs typeface="+mn-cs"/>
          <a:sym typeface="Helvetica Neue"/>
        </a:defRPr>
      </a:lvl3pPr>
      <a:lvl4pPr indent="685765" algn="r" defTabSz="584170">
        <a:defRPr sz="7500" b="1">
          <a:solidFill>
            <a:schemeClr val="tx1"/>
          </a:solidFill>
          <a:latin typeface="+mn-lt"/>
          <a:ea typeface="+mn-ea"/>
          <a:cs typeface="+mn-cs"/>
          <a:sym typeface="Helvetica Neue"/>
        </a:defRPr>
      </a:lvl4pPr>
      <a:lvl5pPr indent="914354" algn="r" defTabSz="584170">
        <a:defRPr sz="7500" b="1">
          <a:solidFill>
            <a:schemeClr val="tx1"/>
          </a:solidFill>
          <a:latin typeface="+mn-lt"/>
          <a:ea typeface="+mn-ea"/>
          <a:cs typeface="+mn-cs"/>
          <a:sym typeface="Helvetica Neue"/>
        </a:defRPr>
      </a:lvl5pPr>
      <a:lvl6pPr indent="1142941" algn="r" defTabSz="584170">
        <a:defRPr sz="7500" b="1">
          <a:solidFill>
            <a:schemeClr val="tx1"/>
          </a:solidFill>
          <a:latin typeface="+mn-lt"/>
          <a:ea typeface="+mn-ea"/>
          <a:cs typeface="+mn-cs"/>
          <a:sym typeface="Helvetica Neue"/>
        </a:defRPr>
      </a:lvl6pPr>
      <a:lvl7pPr indent="1371530" algn="r" defTabSz="584170">
        <a:defRPr sz="7500" b="1">
          <a:solidFill>
            <a:schemeClr val="tx1"/>
          </a:solidFill>
          <a:latin typeface="+mn-lt"/>
          <a:ea typeface="+mn-ea"/>
          <a:cs typeface="+mn-cs"/>
          <a:sym typeface="Helvetica Neue"/>
        </a:defRPr>
      </a:lvl7pPr>
      <a:lvl8pPr indent="1600119" algn="r" defTabSz="584170">
        <a:defRPr sz="7500" b="1">
          <a:solidFill>
            <a:schemeClr val="tx1"/>
          </a:solidFill>
          <a:latin typeface="+mn-lt"/>
          <a:ea typeface="+mn-ea"/>
          <a:cs typeface="+mn-cs"/>
          <a:sym typeface="Helvetica Neue"/>
        </a:defRPr>
      </a:lvl8pPr>
      <a:lvl9pPr indent="1828706" algn="r" defTabSz="584170">
        <a:defRPr sz="7500" b="1">
          <a:solidFill>
            <a:schemeClr val="tx1"/>
          </a:solidFill>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3763" y="519113"/>
            <a:ext cx="11217275" cy="1885950"/>
          </a:xfrm>
          <a:prstGeom prst="rect">
            <a:avLst/>
          </a:prstGeom>
        </p:spPr>
        <p:txBody>
          <a:bodyPr vert="horz" lIns="91440" tIns="45720" rIns="91440" bIns="45720" rtlCol="0" anchor="ctr">
            <a:normAutofit/>
          </a:bodyPr>
          <a:lstStyle/>
          <a:p>
            <a:r>
              <a:rPr lang="en-US" dirty="0"/>
              <a:t>Cover Options and Closing Slide</a:t>
            </a:r>
          </a:p>
        </p:txBody>
      </p:sp>
      <p:sp>
        <p:nvSpPr>
          <p:cNvPr id="3" name="Text Placeholder 2"/>
          <p:cNvSpPr>
            <a:spLocks noGrp="1"/>
          </p:cNvSpPr>
          <p:nvPr>
            <p:ph type="body" idx="1"/>
          </p:nvPr>
        </p:nvSpPr>
        <p:spPr>
          <a:xfrm>
            <a:off x="893763" y="2597150"/>
            <a:ext cx="11217275" cy="6188075"/>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429379297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26" r:id="rId4"/>
  </p:sldLayoutIdLst>
  <p:transition spd="slow">
    <p:push dir="r"/>
  </p:transition>
  <p:txStyles>
    <p:titleStyle>
      <a:lvl1pPr algn="l" defTabSz="457200" rtl="0" eaLnBrk="1" latinLnBrk="0" hangingPunct="1">
        <a:spcBef>
          <a:spcPct val="0"/>
        </a:spcBef>
        <a:buNone/>
        <a:defRPr sz="4800" b="1" i="0" kern="1200">
          <a:solidFill>
            <a:schemeClr val="accent1"/>
          </a:solidFill>
          <a:latin typeface="+mj-lt"/>
          <a:ea typeface="+mj-ea"/>
          <a:cs typeface="+mj-cs"/>
        </a:defRPr>
      </a:lvl1pPr>
    </p:titleStyle>
    <p:bodyStyle>
      <a:lvl1pPr marL="7938" indent="0" algn="l" defTabSz="457200" rtl="0" eaLnBrk="1" latinLnBrk="0" hangingPunct="1">
        <a:spcBef>
          <a:spcPct val="20000"/>
        </a:spcBef>
        <a:buFont typeface="Arial"/>
        <a:buNone/>
        <a:tabLst/>
        <a:defRPr sz="3200" kern="1200">
          <a:solidFill>
            <a:schemeClr val="tx1">
              <a:lumMod val="50000"/>
            </a:schemeClr>
          </a:solidFill>
          <a:latin typeface="+mn-lt"/>
          <a:ea typeface="+mn-ea"/>
          <a:cs typeface="+mn-cs"/>
        </a:defRPr>
      </a:lvl1pPr>
      <a:lvl2pPr marL="7938" indent="0" algn="l" defTabSz="457200" rtl="0" eaLnBrk="1" latinLnBrk="0" hangingPunct="1">
        <a:spcBef>
          <a:spcPct val="20000"/>
        </a:spcBef>
        <a:buFont typeface="Arial"/>
        <a:buNone/>
        <a:tabLst/>
        <a:defRPr sz="2800" kern="1200">
          <a:solidFill>
            <a:schemeClr val="tx1">
              <a:lumMod val="50000"/>
            </a:schemeClr>
          </a:solidFill>
          <a:latin typeface="+mn-lt"/>
          <a:ea typeface="+mn-ea"/>
          <a:cs typeface="+mn-cs"/>
        </a:defRPr>
      </a:lvl2pPr>
      <a:lvl3pPr marL="7938" indent="0" algn="l" defTabSz="457200" rtl="0" eaLnBrk="1" latinLnBrk="0" hangingPunct="1">
        <a:spcBef>
          <a:spcPct val="20000"/>
        </a:spcBef>
        <a:buFont typeface="Arial"/>
        <a:buNone/>
        <a:tabLst/>
        <a:defRPr sz="2400" kern="1200">
          <a:solidFill>
            <a:schemeClr val="tx1">
              <a:lumMod val="50000"/>
            </a:schemeClr>
          </a:solidFill>
          <a:latin typeface="+mn-lt"/>
          <a:ea typeface="+mn-ea"/>
          <a:cs typeface="+mn-cs"/>
        </a:defRPr>
      </a:lvl3pPr>
      <a:lvl4pPr marL="7938" indent="0" algn="l" defTabSz="457200" rtl="0" eaLnBrk="1" latinLnBrk="0" hangingPunct="1">
        <a:spcBef>
          <a:spcPct val="20000"/>
        </a:spcBef>
        <a:buFont typeface="Arial"/>
        <a:buNone/>
        <a:tabLst/>
        <a:defRPr sz="2000" kern="1200">
          <a:solidFill>
            <a:schemeClr val="tx1">
              <a:lumMod val="50000"/>
            </a:schemeClr>
          </a:solidFill>
          <a:latin typeface="+mn-lt"/>
          <a:ea typeface="+mn-ea"/>
          <a:cs typeface="+mn-cs"/>
        </a:defRPr>
      </a:lvl4pPr>
      <a:lvl5pPr marL="7938" indent="0" algn="l" defTabSz="457200" rtl="0" eaLnBrk="1" latinLnBrk="0" hangingPunct="1">
        <a:spcBef>
          <a:spcPct val="20000"/>
        </a:spcBef>
        <a:buFont typeface="Arial"/>
        <a:buNone/>
        <a:tabLst/>
        <a:defRPr sz="20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WOOD TRUSS</a:t>
            </a:r>
          </a:p>
        </p:txBody>
      </p:sp>
      <p:pic>
        <p:nvPicPr>
          <p:cNvPr id="7" name="Picture Placeholder 6"/>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quarter" idx="11"/>
          </p:nvPr>
        </p:nvSpPr>
        <p:spPr/>
        <p:txBody>
          <a:bodyPr/>
          <a:lstStyle/>
          <a:p>
            <a:r>
              <a:rPr lang="en-US" b="1" cap="all" dirty="0"/>
              <a:t>Awareness Guide</a:t>
            </a:r>
          </a:p>
        </p:txBody>
      </p:sp>
      <p:sp>
        <p:nvSpPr>
          <p:cNvPr id="5" name="Text Placeholder 4"/>
          <p:cNvSpPr>
            <a:spLocks noGrp="1"/>
          </p:cNvSpPr>
          <p:nvPr>
            <p:ph type="body" sz="quarter" idx="14"/>
          </p:nvPr>
        </p:nvSpPr>
        <p:spPr/>
        <p:txBody>
          <a:bodyPr/>
          <a:lstStyle/>
          <a:p>
            <a:r>
              <a:rPr lang="en-US" dirty="0"/>
              <a:t>Ray O’Brocki, CBO</a:t>
            </a:r>
          </a:p>
          <a:p>
            <a:r>
              <a:rPr lang="en-US" dirty="0"/>
              <a:t>Manager - Fire Service Relations</a:t>
            </a:r>
          </a:p>
          <a:p>
            <a:r>
              <a:rPr lang="en-US" dirty="0"/>
              <a:t>American Wood Council</a:t>
            </a:r>
          </a:p>
        </p:txBody>
      </p:sp>
    </p:spTree>
    <p:extLst>
      <p:ext uri="{BB962C8B-B14F-4D97-AF65-F5344CB8AC3E}">
        <p14:creationId xmlns:p14="http://schemas.microsoft.com/office/powerpoint/2010/main" val="294492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09814A-3BDC-4641-AC4E-AF82701C5248}"/>
              </a:ext>
            </a:extLst>
          </p:cNvPr>
          <p:cNvPicPr>
            <a:picLocks noChangeAspect="1"/>
          </p:cNvPicPr>
          <p:nvPr/>
        </p:nvPicPr>
        <p:blipFill>
          <a:blip r:embed="rId3"/>
          <a:stretch>
            <a:fillRect/>
          </a:stretch>
        </p:blipFill>
        <p:spPr>
          <a:xfrm>
            <a:off x="2381250" y="4091951"/>
            <a:ext cx="9835635" cy="4493275"/>
          </a:xfrm>
          <a:prstGeom prst="rect">
            <a:avLst/>
          </a:prstGeom>
        </p:spPr>
      </p:pic>
      <p:sp>
        <p:nvSpPr>
          <p:cNvPr id="2" name="Title 1"/>
          <p:cNvSpPr>
            <a:spLocks noGrp="1"/>
          </p:cNvSpPr>
          <p:nvPr>
            <p:ph type="title"/>
          </p:nvPr>
        </p:nvSpPr>
        <p:spPr/>
        <p:txBody>
          <a:bodyPr/>
          <a:lstStyle/>
          <a:p>
            <a:r>
              <a:rPr lang="en-US" dirty="0"/>
              <a:t>Pitch chord truss</a:t>
            </a:r>
          </a:p>
        </p:txBody>
      </p:sp>
      <p:sp>
        <p:nvSpPr>
          <p:cNvPr id="3" name="Text Placeholder 2"/>
          <p:cNvSpPr>
            <a:spLocks noGrp="1"/>
          </p:cNvSpPr>
          <p:nvPr>
            <p:ph type="body" sz="quarter" idx="12"/>
          </p:nvPr>
        </p:nvSpPr>
        <p:spPr>
          <a:xfrm>
            <a:off x="454851" y="1345721"/>
            <a:ext cx="11838568" cy="3813095"/>
          </a:xfrm>
        </p:spPr>
        <p:txBody>
          <a:bodyPr/>
          <a:lstStyle/>
          <a:p>
            <a:pPr marL="350838" indent="-342900">
              <a:buFont typeface="Arial" panose="020B0604020202020204" pitchFamily="34" charset="0"/>
              <a:buChar char="•"/>
            </a:pPr>
            <a:r>
              <a:rPr lang="en-US" sz="2800" dirty="0"/>
              <a:t>Metal plate connected wood trusses were introduced in the mid-1950s</a:t>
            </a:r>
          </a:p>
          <a:p>
            <a:pPr marL="350838" indent="-342900">
              <a:buFont typeface="Arial" panose="020B0604020202020204" pitchFamily="34" charset="0"/>
              <a:buChar char="•"/>
            </a:pPr>
            <a:r>
              <a:rPr lang="en-US" sz="2800" dirty="0"/>
              <a:t>Trusses used to form the roof assembly are referred to as “pitch chord,” since the top chord is sloped</a:t>
            </a:r>
          </a:p>
          <a:p>
            <a:pPr marL="350838" indent="-342900">
              <a:buFont typeface="Arial" panose="020B0604020202020204" pitchFamily="34" charset="0"/>
              <a:buChar char="•"/>
            </a:pPr>
            <a:r>
              <a:rPr lang="en-US" sz="2800" dirty="0"/>
              <a:t>The bottom chord is typically horizontal, since it directly supports the ceiling</a:t>
            </a:r>
          </a:p>
          <a:p>
            <a:pPr marL="350838" indent="-342900">
              <a:buFont typeface="Arial" panose="020B0604020202020204" pitchFamily="34" charset="0"/>
              <a:buChar char="•"/>
            </a:pPr>
            <a:endParaRPr lang="en-US" sz="2800" dirty="0"/>
          </a:p>
        </p:txBody>
      </p:sp>
      <p:sp>
        <p:nvSpPr>
          <p:cNvPr id="9" name="TextBox 8">
            <a:extLst>
              <a:ext uri="{FF2B5EF4-FFF2-40B4-BE49-F238E27FC236}">
                <a16:creationId xmlns:a16="http://schemas.microsoft.com/office/drawing/2014/main" id="{B8040305-E9F2-4841-9958-A6702E5E755D}"/>
              </a:ext>
            </a:extLst>
          </p:cNvPr>
          <p:cNvSpPr txBox="1"/>
          <p:nvPr/>
        </p:nvSpPr>
        <p:spPr>
          <a:xfrm>
            <a:off x="3715935" y="7971496"/>
            <a:ext cx="5985163" cy="3488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sz="1600" dirty="0">
                <a:solidFill>
                  <a:srgbClr val="000000"/>
                </a:solidFill>
              </a:rPr>
              <a:t>Pitch Chord Roof Truss</a:t>
            </a:r>
            <a:endParaRPr kumimoji="0" lang="en-US" sz="1600" b="0" i="0" u="none" strike="noStrike" cap="none" spc="0" normalizeH="0" baseline="0" dirty="0">
              <a:ln>
                <a:noFill/>
              </a:ln>
              <a:solidFill>
                <a:srgbClr val="000000"/>
              </a:solidFill>
              <a:effectLst/>
              <a:uFillTx/>
              <a:latin typeface="+mn-lt"/>
              <a:ea typeface="+mn-ea"/>
              <a:cs typeface="+mn-cs"/>
              <a:sym typeface="Helvetica Neue Light"/>
            </a:endParaRPr>
          </a:p>
        </p:txBody>
      </p:sp>
    </p:spTree>
    <p:extLst>
      <p:ext uri="{BB962C8B-B14F-4D97-AF65-F5344CB8AC3E}">
        <p14:creationId xmlns:p14="http://schemas.microsoft.com/office/powerpoint/2010/main" val="210484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parallel chord truss</a:t>
            </a:r>
          </a:p>
        </p:txBody>
      </p:sp>
      <p:sp>
        <p:nvSpPr>
          <p:cNvPr id="3" name="Text Placeholder 2"/>
          <p:cNvSpPr>
            <a:spLocks noGrp="1"/>
          </p:cNvSpPr>
          <p:nvPr>
            <p:ph type="body" sz="quarter" idx="12"/>
          </p:nvPr>
        </p:nvSpPr>
        <p:spPr>
          <a:xfrm>
            <a:off x="690437" y="1345722"/>
            <a:ext cx="11838568" cy="2743200"/>
          </a:xfrm>
        </p:spPr>
        <p:txBody>
          <a:bodyPr/>
          <a:lstStyle/>
          <a:p>
            <a:pPr marL="350838" indent="-342900">
              <a:buFont typeface="Arial" panose="020B0604020202020204" pitchFamily="34" charset="0"/>
              <a:buChar char="•"/>
            </a:pPr>
            <a:r>
              <a:rPr lang="en-US" sz="2800" dirty="0"/>
              <a:t>Parallel chord trusses can also be used to form roof assemblies, but they are more commonly used to form floor assemblies</a:t>
            </a:r>
          </a:p>
        </p:txBody>
      </p:sp>
      <p:sp>
        <p:nvSpPr>
          <p:cNvPr id="9" name="TextBox 8">
            <a:extLst>
              <a:ext uri="{FF2B5EF4-FFF2-40B4-BE49-F238E27FC236}">
                <a16:creationId xmlns:a16="http://schemas.microsoft.com/office/drawing/2014/main" id="{B8040305-E9F2-4841-9958-A6702E5E755D}"/>
              </a:ext>
            </a:extLst>
          </p:cNvPr>
          <p:cNvSpPr txBox="1"/>
          <p:nvPr/>
        </p:nvSpPr>
        <p:spPr>
          <a:xfrm>
            <a:off x="3070906" y="8233472"/>
            <a:ext cx="5985163" cy="3488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sz="1600" dirty="0">
                <a:solidFill>
                  <a:srgbClr val="000000"/>
                </a:solidFill>
              </a:rPr>
              <a:t>Parallel Chord Roof Truss</a:t>
            </a:r>
            <a:endParaRPr kumimoji="0" lang="en-US" sz="1600" b="0" i="0" u="none" strike="noStrike" cap="none" spc="0" normalizeH="0" baseline="0" dirty="0">
              <a:ln>
                <a:noFill/>
              </a:ln>
              <a:solidFill>
                <a:srgbClr val="000000"/>
              </a:solidFill>
              <a:effectLst/>
              <a:uFillTx/>
              <a:latin typeface="+mn-lt"/>
              <a:ea typeface="+mn-ea"/>
              <a:cs typeface="+mn-cs"/>
              <a:sym typeface="Helvetica Neue Light"/>
            </a:endParaRPr>
          </a:p>
        </p:txBody>
      </p:sp>
      <p:pic>
        <p:nvPicPr>
          <p:cNvPr id="5" name="Picture 4">
            <a:extLst>
              <a:ext uri="{FF2B5EF4-FFF2-40B4-BE49-F238E27FC236}">
                <a16:creationId xmlns:a16="http://schemas.microsoft.com/office/drawing/2014/main" id="{D8AF462E-FA37-4266-8FBB-E751C9443805}"/>
              </a:ext>
            </a:extLst>
          </p:cNvPr>
          <p:cNvPicPr>
            <a:picLocks noChangeAspect="1"/>
          </p:cNvPicPr>
          <p:nvPr/>
        </p:nvPicPr>
        <p:blipFill>
          <a:blip r:embed="rId3"/>
          <a:stretch>
            <a:fillRect/>
          </a:stretch>
        </p:blipFill>
        <p:spPr>
          <a:xfrm>
            <a:off x="759855" y="4088922"/>
            <a:ext cx="11196355" cy="4140679"/>
          </a:xfrm>
          <a:prstGeom prst="rect">
            <a:avLst/>
          </a:prstGeom>
        </p:spPr>
      </p:pic>
    </p:spTree>
    <p:extLst>
      <p:ext uri="{BB962C8B-B14F-4D97-AF65-F5344CB8AC3E}">
        <p14:creationId xmlns:p14="http://schemas.microsoft.com/office/powerpoint/2010/main" val="1222201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Metal Plate Connected (MPC) Wood Trusses</a:t>
            </a:r>
          </a:p>
        </p:txBody>
      </p:sp>
      <p:sp>
        <p:nvSpPr>
          <p:cNvPr id="3" name="Text Placeholder 2"/>
          <p:cNvSpPr>
            <a:spLocks noGrp="1"/>
          </p:cNvSpPr>
          <p:nvPr>
            <p:ph type="body" sz="quarter" idx="12"/>
          </p:nvPr>
        </p:nvSpPr>
        <p:spPr>
          <a:xfrm>
            <a:off x="901940" y="1826903"/>
            <a:ext cx="5161548" cy="6454456"/>
          </a:xfrm>
        </p:spPr>
        <p:txBody>
          <a:bodyPr/>
          <a:lstStyle/>
          <a:p>
            <a:pPr>
              <a:spcBef>
                <a:spcPts val="0"/>
              </a:spcBef>
              <a:spcAft>
                <a:spcPts val="0"/>
              </a:spcAft>
            </a:pPr>
            <a:endParaRPr lang="en-US" sz="2800" dirty="0"/>
          </a:p>
          <a:p>
            <a:pPr>
              <a:spcBef>
                <a:spcPts val="0"/>
              </a:spcBef>
              <a:spcAft>
                <a:spcPts val="0"/>
              </a:spcAft>
            </a:pPr>
            <a:endParaRPr lang="en-US" sz="2800" dirty="0"/>
          </a:p>
          <a:p>
            <a:pPr>
              <a:spcBef>
                <a:spcPts val="0"/>
              </a:spcBef>
              <a:spcAft>
                <a:spcPts val="0"/>
              </a:spcAft>
            </a:pPr>
            <a:endParaRPr lang="en-US" sz="2800" dirty="0"/>
          </a:p>
          <a:p>
            <a:pPr>
              <a:spcBef>
                <a:spcPts val="0"/>
              </a:spcBef>
              <a:spcAft>
                <a:spcPts val="0"/>
              </a:spcAft>
            </a:pPr>
            <a:endParaRPr lang="en-US" sz="2800" dirty="0"/>
          </a:p>
          <a:p>
            <a:pPr>
              <a:spcBef>
                <a:spcPts val="0"/>
              </a:spcBef>
              <a:spcAft>
                <a:spcPts val="0"/>
              </a:spcAft>
            </a:pPr>
            <a:r>
              <a:rPr lang="en-US" sz="2800" dirty="0"/>
              <a:t>Metal plate connected wood trusses, are often referred to as plated trusses and are used for a wide variety of applications</a:t>
            </a:r>
          </a:p>
          <a:p>
            <a:pPr>
              <a:spcBef>
                <a:spcPts val="0"/>
              </a:spcBef>
              <a:spcAft>
                <a:spcPts val="0"/>
              </a:spcAft>
            </a:pPr>
            <a:endParaRPr lang="en-US" sz="2800" dirty="0"/>
          </a:p>
          <a:p>
            <a:pPr>
              <a:spcBef>
                <a:spcPts val="0"/>
              </a:spcBef>
              <a:spcAft>
                <a:spcPts val="0"/>
              </a:spcAft>
            </a:pPr>
            <a:r>
              <a:rPr lang="en-US" sz="2800" dirty="0"/>
              <a:t>Analysis, design, and manufacturing specifications are developed in accordance with standards of the Truss Plate Institute</a:t>
            </a:r>
          </a:p>
          <a:p>
            <a:pPr>
              <a:spcBef>
                <a:spcPts val="0"/>
              </a:spcBef>
              <a:spcAft>
                <a:spcPts val="0"/>
              </a:spcAft>
            </a:pPr>
            <a:endParaRPr lang="en-US" sz="2800" dirty="0"/>
          </a:p>
          <a:p>
            <a:pPr>
              <a:spcBef>
                <a:spcPts val="0"/>
              </a:spcBef>
              <a:spcAft>
                <a:spcPts val="0"/>
              </a:spcAft>
            </a:pPr>
            <a:endParaRPr lang="en-US" sz="2800" dirty="0"/>
          </a:p>
          <a:p>
            <a:pPr>
              <a:spcBef>
                <a:spcPts val="0"/>
              </a:spcBef>
              <a:spcAft>
                <a:spcPts val="0"/>
              </a:spcAft>
            </a:pPr>
            <a:endParaRPr lang="en-US" sz="2800" dirty="0"/>
          </a:p>
          <a:p>
            <a:pPr>
              <a:spcBef>
                <a:spcPts val="0"/>
              </a:spcBef>
              <a:spcAft>
                <a:spcPts val="0"/>
              </a:spcAft>
            </a:pPr>
            <a:endParaRPr lang="en-US" sz="2800" dirty="0"/>
          </a:p>
          <a:p>
            <a:pPr>
              <a:spcBef>
                <a:spcPts val="0"/>
              </a:spcBef>
              <a:spcAft>
                <a:spcPts val="0"/>
              </a:spcAft>
            </a:pPr>
            <a:endParaRPr lang="en-US" sz="2800" dirty="0"/>
          </a:p>
        </p:txBody>
      </p:sp>
      <p:sp>
        <p:nvSpPr>
          <p:cNvPr id="9" name="TextBox 8">
            <a:extLst>
              <a:ext uri="{FF2B5EF4-FFF2-40B4-BE49-F238E27FC236}">
                <a16:creationId xmlns:a16="http://schemas.microsoft.com/office/drawing/2014/main" id="{B8040305-E9F2-4841-9958-A6702E5E755D}"/>
              </a:ext>
            </a:extLst>
          </p:cNvPr>
          <p:cNvSpPr txBox="1"/>
          <p:nvPr/>
        </p:nvSpPr>
        <p:spPr>
          <a:xfrm>
            <a:off x="6502400" y="7108166"/>
            <a:ext cx="5696271"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sz="1800" dirty="0"/>
              <a:t>Metal tooth plate connectors like those shown are used extensively in parallel and pitched chord trusses. The multi-tooth plates are embedded into the wood fiber   using hydraulic presses.</a:t>
            </a:r>
            <a:endParaRPr kumimoji="0" lang="en-US" sz="1800" b="0" i="0" u="none" strike="noStrike" cap="none" spc="0" normalizeH="0" baseline="0" dirty="0">
              <a:ln>
                <a:noFill/>
              </a:ln>
              <a:solidFill>
                <a:srgbClr val="000000"/>
              </a:solidFill>
              <a:effectLst/>
              <a:uFillTx/>
              <a:latin typeface="+mn-lt"/>
              <a:ea typeface="+mn-ea"/>
              <a:cs typeface="+mn-cs"/>
              <a:sym typeface="Helvetica Neue Light"/>
            </a:endParaRPr>
          </a:p>
        </p:txBody>
      </p:sp>
      <p:pic>
        <p:nvPicPr>
          <p:cNvPr id="4" name="Picture 3">
            <a:extLst>
              <a:ext uri="{FF2B5EF4-FFF2-40B4-BE49-F238E27FC236}">
                <a16:creationId xmlns:a16="http://schemas.microsoft.com/office/drawing/2014/main" id="{D2FF9BC4-2314-493D-A32D-1C9623324A13}"/>
              </a:ext>
            </a:extLst>
          </p:cNvPr>
          <p:cNvPicPr>
            <a:picLocks noChangeAspect="1"/>
          </p:cNvPicPr>
          <p:nvPr/>
        </p:nvPicPr>
        <p:blipFill>
          <a:blip r:embed="rId3"/>
          <a:stretch>
            <a:fillRect/>
          </a:stretch>
        </p:blipFill>
        <p:spPr>
          <a:xfrm>
            <a:off x="6280030" y="1826904"/>
            <a:ext cx="6320946" cy="5281262"/>
          </a:xfrm>
          <a:prstGeom prst="rect">
            <a:avLst/>
          </a:prstGeom>
        </p:spPr>
      </p:pic>
    </p:spTree>
    <p:extLst>
      <p:ext uri="{BB962C8B-B14F-4D97-AF65-F5344CB8AC3E}">
        <p14:creationId xmlns:p14="http://schemas.microsoft.com/office/powerpoint/2010/main" val="2808760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 Truss Carries Load</a:t>
            </a:r>
          </a:p>
        </p:txBody>
      </p:sp>
      <p:sp>
        <p:nvSpPr>
          <p:cNvPr id="4" name="TextBox 3">
            <a:extLst>
              <a:ext uri="{FF2B5EF4-FFF2-40B4-BE49-F238E27FC236}">
                <a16:creationId xmlns:a16="http://schemas.microsoft.com/office/drawing/2014/main" id="{D36F0FD0-BB8B-480A-AE65-60470732CD49}"/>
              </a:ext>
            </a:extLst>
          </p:cNvPr>
          <p:cNvSpPr txBox="1"/>
          <p:nvPr/>
        </p:nvSpPr>
        <p:spPr>
          <a:xfrm>
            <a:off x="454851" y="1659599"/>
            <a:ext cx="11217275" cy="45653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rPr>
              <a:t>Any force applied to a triangle will be transferred around the three sides of the triangle with limited movement or change of shape</a:t>
            </a: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endParaRPr lang="en-US" sz="2800" dirty="0">
              <a:solidFill>
                <a:srgbClr val="000000"/>
              </a:solidFill>
            </a:endParaRP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rPr>
              <a:t>Under gravity loads (live loads, snow loads), the top chord is in      compression and the bottom chord is intension.</a:t>
            </a: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endParaRPr lang="en-US" sz="2800" dirty="0">
              <a:solidFill>
                <a:srgbClr val="000000"/>
              </a:solidFill>
            </a:endParaRP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rPr>
              <a:t>High winds or earthquakes can result in the reversal of these forces in chord and web members</a:t>
            </a:r>
          </a:p>
          <a:p>
            <a:pPr marL="342900" marR="0" indent="-342900" algn="l" defTabSz="584200" rtl="0" fontAlgn="auto" latinLnBrk="1" hangingPunct="0">
              <a:lnSpc>
                <a:spcPct val="100000"/>
              </a:lnSpc>
              <a:spcBef>
                <a:spcPts val="0"/>
              </a:spcBef>
              <a:spcAft>
                <a:spcPts val="0"/>
              </a:spcAft>
              <a:buClrTx/>
              <a:buSzTx/>
              <a:buFont typeface="Arial" panose="020B0604020202020204" pitchFamily="34" charset="0"/>
              <a:buChar char="•"/>
              <a:tabLst/>
            </a:pPr>
            <a:endParaRPr lang="en-US" sz="2200" dirty="0">
              <a:solidFill>
                <a:srgbClr val="000000"/>
              </a:solidFill>
            </a:endParaRPr>
          </a:p>
          <a:p>
            <a:pPr marL="342900" marR="0" indent="-342900" algn="l" defTabSz="584200" rtl="0" fontAlgn="auto" latinLnBrk="1" hangingPunct="0">
              <a:lnSpc>
                <a:spcPct val="100000"/>
              </a:lnSpc>
              <a:spcBef>
                <a:spcPts val="0"/>
              </a:spcBef>
              <a:spcAft>
                <a:spcPts val="0"/>
              </a:spcAft>
              <a:buClrTx/>
              <a:buSzTx/>
              <a:buFont typeface="Arial" panose="020B0604020202020204" pitchFamily="34" charset="0"/>
              <a:buChar char="•"/>
              <a:tabLst/>
            </a:pPr>
            <a:endParaRPr kumimoji="0" lang="en-US" sz="2200" b="0" i="0" u="none" strike="noStrike" cap="none" spc="0" normalizeH="0" baseline="0" dirty="0">
              <a:ln>
                <a:noFill/>
              </a:ln>
              <a:solidFill>
                <a:srgbClr val="000000"/>
              </a:solidFill>
              <a:effectLst/>
              <a:uFillTx/>
              <a:latin typeface="+mn-lt"/>
              <a:ea typeface="+mn-ea"/>
              <a:cs typeface="+mn-cs"/>
              <a:sym typeface="Helvetica Neue Light"/>
            </a:endParaRPr>
          </a:p>
          <a:p>
            <a:pPr marL="342900" marR="0" indent="-342900" algn="l" defTabSz="584200" rtl="0" fontAlgn="auto" latinLnBrk="1" hangingPunct="0">
              <a:lnSpc>
                <a:spcPct val="100000"/>
              </a:lnSpc>
              <a:spcBef>
                <a:spcPts val="0"/>
              </a:spcBef>
              <a:spcAft>
                <a:spcPts val="0"/>
              </a:spcAft>
              <a:buClrTx/>
              <a:buSzTx/>
              <a:buFont typeface="Arial" panose="020B0604020202020204" pitchFamily="34" charset="0"/>
              <a:buChar char="•"/>
              <a:tabLst/>
            </a:pPr>
            <a:endParaRPr kumimoji="0" lang="en-US" sz="2200" b="0" i="0" u="none" strike="noStrike" cap="none" spc="0" normalizeH="0" baseline="0" dirty="0">
              <a:ln>
                <a:noFill/>
              </a:ln>
              <a:solidFill>
                <a:srgbClr val="000000"/>
              </a:solidFill>
              <a:effectLst/>
              <a:uFillTx/>
              <a:latin typeface="+mn-lt"/>
              <a:ea typeface="+mn-ea"/>
              <a:cs typeface="+mn-cs"/>
              <a:sym typeface="Helvetica Neue Light"/>
            </a:endParaRPr>
          </a:p>
        </p:txBody>
      </p:sp>
      <p:pic>
        <p:nvPicPr>
          <p:cNvPr id="5" name="Picture 4">
            <a:extLst>
              <a:ext uri="{FF2B5EF4-FFF2-40B4-BE49-F238E27FC236}">
                <a16:creationId xmlns:a16="http://schemas.microsoft.com/office/drawing/2014/main" id="{86E74100-C47B-45A8-B330-4113F12C32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15000" y="4852820"/>
            <a:ext cx="5685287" cy="4014056"/>
          </a:xfrm>
          <a:prstGeom prst="rect">
            <a:avLst/>
          </a:prstGeom>
        </p:spPr>
      </p:pic>
      <p:sp>
        <p:nvSpPr>
          <p:cNvPr id="6" name="TextBox 5">
            <a:extLst>
              <a:ext uri="{FF2B5EF4-FFF2-40B4-BE49-F238E27FC236}">
                <a16:creationId xmlns:a16="http://schemas.microsoft.com/office/drawing/2014/main" id="{B7B9008E-54C9-477A-A87E-63F4573DE203}"/>
              </a:ext>
            </a:extLst>
          </p:cNvPr>
          <p:cNvSpPr txBox="1"/>
          <p:nvPr/>
        </p:nvSpPr>
        <p:spPr>
          <a:xfrm>
            <a:off x="1604513" y="6723691"/>
            <a:ext cx="3951497" cy="44114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sz="2200" dirty="0">
                <a:solidFill>
                  <a:srgbClr val="000000"/>
                </a:solidFill>
              </a:rPr>
              <a:t>A simple pitch chord truss</a:t>
            </a:r>
            <a:endParaRPr kumimoji="0" lang="en-US" sz="2200" b="0" i="0" u="none" strike="noStrike" cap="none" spc="0" normalizeH="0" baseline="0" dirty="0">
              <a:ln>
                <a:noFill/>
              </a:ln>
              <a:solidFill>
                <a:srgbClr val="000000"/>
              </a:solidFill>
              <a:effectLst/>
              <a:uFillTx/>
              <a:latin typeface="+mn-lt"/>
              <a:ea typeface="+mn-ea"/>
              <a:cs typeface="+mn-cs"/>
              <a:sym typeface="Helvetica Neue Light"/>
            </a:endParaRPr>
          </a:p>
        </p:txBody>
      </p:sp>
    </p:spTree>
    <p:extLst>
      <p:ext uri="{BB962C8B-B14F-4D97-AF65-F5344CB8AC3E}">
        <p14:creationId xmlns:p14="http://schemas.microsoft.com/office/powerpoint/2010/main" val="3113906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bracing</a:t>
            </a:r>
          </a:p>
        </p:txBody>
      </p:sp>
      <p:sp>
        <p:nvSpPr>
          <p:cNvPr id="3" name="TextBox 2">
            <a:extLst>
              <a:ext uri="{FF2B5EF4-FFF2-40B4-BE49-F238E27FC236}">
                <a16:creationId xmlns:a16="http://schemas.microsoft.com/office/drawing/2014/main" id="{C4436D54-8150-4C01-AE7E-7F153493E310}"/>
              </a:ext>
            </a:extLst>
          </p:cNvPr>
          <p:cNvSpPr txBox="1"/>
          <p:nvPr/>
        </p:nvSpPr>
        <p:spPr>
          <a:xfrm>
            <a:off x="656829" y="1966463"/>
            <a:ext cx="11691141" cy="33650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rPr>
              <a:t>There are two types of lateral bracing used in truss construction</a:t>
            </a: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endParaRPr lang="en-US" sz="2800" dirty="0">
              <a:solidFill>
                <a:srgbClr val="000000"/>
              </a:solidFill>
            </a:endParaRPr>
          </a:p>
          <a:p>
            <a:pPr marL="9144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rPr>
              <a:t>Temporary: holds the trusses vertical during construction</a:t>
            </a:r>
          </a:p>
          <a:p>
            <a:pPr marL="9144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endParaRPr lang="en-US" sz="2800" dirty="0">
              <a:solidFill>
                <a:srgbClr val="000000"/>
              </a:solidFill>
            </a:endParaRPr>
          </a:p>
          <a:p>
            <a:pPr marL="9144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rPr>
              <a:t>Permanent: used where required by engineering analysis</a:t>
            </a: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endParaRPr kumimoji="0" lang="en-US" sz="2800" b="0" i="0" u="none" strike="noStrike" cap="none" spc="0" normalizeH="0" baseline="0" dirty="0">
              <a:ln>
                <a:noFill/>
              </a:ln>
              <a:solidFill>
                <a:srgbClr val="000000"/>
              </a:solidFill>
              <a:effectLst/>
              <a:uFillTx/>
              <a:latin typeface="+mn-lt"/>
              <a:ea typeface="+mn-ea"/>
              <a:cs typeface="+mn-cs"/>
              <a:sym typeface="Helvetica Neue Light"/>
            </a:endParaRPr>
          </a:p>
          <a:p>
            <a:pPr marL="342900" marR="0" indent="-342900" algn="l" defTabSz="584200" rtl="0" fontAlgn="auto" latinLnBrk="1" hangingPunct="0">
              <a:lnSpc>
                <a:spcPct val="100000"/>
              </a:lnSpc>
              <a:spcBef>
                <a:spcPts val="0"/>
              </a:spcBef>
              <a:spcAft>
                <a:spcPts val="0"/>
              </a:spcAft>
              <a:buClrTx/>
              <a:buSzTx/>
              <a:buFont typeface="Arial" panose="020B0604020202020204" pitchFamily="34" charset="0"/>
              <a:buChar char="•"/>
              <a:tabLst/>
            </a:pPr>
            <a:endParaRPr lang="en-US" sz="2200" dirty="0">
              <a:solidFill>
                <a:srgbClr val="000000"/>
              </a:solidFill>
            </a:endParaRPr>
          </a:p>
          <a:p>
            <a:pPr marL="342900" marR="0" indent="-342900" algn="l" defTabSz="584200" rtl="0" fontAlgn="auto" latinLnBrk="1" hangingPunct="0">
              <a:lnSpc>
                <a:spcPct val="100000"/>
              </a:lnSpc>
              <a:spcBef>
                <a:spcPts val="0"/>
              </a:spcBef>
              <a:spcAft>
                <a:spcPts val="0"/>
              </a:spcAft>
              <a:buClrTx/>
              <a:buSzTx/>
              <a:buFont typeface="Arial" panose="020B0604020202020204" pitchFamily="34" charset="0"/>
              <a:buChar char="•"/>
              <a:tabLst/>
            </a:pPr>
            <a:endParaRPr kumimoji="0" lang="en-US" sz="2200" b="0" i="0" u="none" strike="noStrike" cap="none" spc="0" normalizeH="0" baseline="0" dirty="0">
              <a:ln>
                <a:noFill/>
              </a:ln>
              <a:solidFill>
                <a:srgbClr val="000000"/>
              </a:solidFill>
              <a:effectLst/>
              <a:uFillTx/>
              <a:latin typeface="+mn-lt"/>
              <a:ea typeface="+mn-ea"/>
              <a:cs typeface="+mn-cs"/>
              <a:sym typeface="Helvetica Neue Light"/>
            </a:endParaRPr>
          </a:p>
        </p:txBody>
      </p:sp>
      <p:pic>
        <p:nvPicPr>
          <p:cNvPr id="4" name="Picture 3">
            <a:extLst>
              <a:ext uri="{FF2B5EF4-FFF2-40B4-BE49-F238E27FC236}">
                <a16:creationId xmlns:a16="http://schemas.microsoft.com/office/drawing/2014/main" id="{9FAD7DB1-E3CD-43A6-A053-70DCDF2BE8C5}"/>
              </a:ext>
            </a:extLst>
          </p:cNvPr>
          <p:cNvPicPr>
            <a:picLocks noChangeAspect="1"/>
          </p:cNvPicPr>
          <p:nvPr/>
        </p:nvPicPr>
        <p:blipFill>
          <a:blip r:embed="rId3"/>
          <a:stretch>
            <a:fillRect/>
          </a:stretch>
        </p:blipFill>
        <p:spPr>
          <a:xfrm>
            <a:off x="3600451" y="4663724"/>
            <a:ext cx="8071676" cy="4187339"/>
          </a:xfrm>
          <a:prstGeom prst="rect">
            <a:avLst/>
          </a:prstGeom>
        </p:spPr>
      </p:pic>
    </p:spTree>
    <p:extLst>
      <p:ext uri="{BB962C8B-B14F-4D97-AF65-F5344CB8AC3E}">
        <p14:creationId xmlns:p14="http://schemas.microsoft.com/office/powerpoint/2010/main" val="1612654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Redundancy – Load Redistribution</a:t>
            </a:r>
          </a:p>
        </p:txBody>
      </p:sp>
      <p:sp>
        <p:nvSpPr>
          <p:cNvPr id="3" name="TextBox 2">
            <a:extLst>
              <a:ext uri="{FF2B5EF4-FFF2-40B4-BE49-F238E27FC236}">
                <a16:creationId xmlns:a16="http://schemas.microsoft.com/office/drawing/2014/main" id="{C4D2A597-A5F9-487C-8D12-838AEC3034D7}"/>
              </a:ext>
            </a:extLst>
          </p:cNvPr>
          <p:cNvSpPr txBox="1"/>
          <p:nvPr/>
        </p:nvSpPr>
        <p:spPr>
          <a:xfrm>
            <a:off x="741872" y="1666299"/>
            <a:ext cx="11697419" cy="548868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rPr>
              <a:t>Structural redundancy within each truss</a:t>
            </a:r>
          </a:p>
          <a:p>
            <a:pPr lvl="8" indent="0" algn="l" defTabSz="584200" rtl="0" latinLnBrk="1" hangingPunct="0"/>
            <a:r>
              <a:rPr lang="en-US" sz="2800" dirty="0">
                <a:solidFill>
                  <a:srgbClr val="000000"/>
                </a:solidFill>
              </a:rPr>
              <a:t>	- When one truss member fails, the loads are carried among the 		remaining truss members</a:t>
            </a:r>
          </a:p>
          <a:p>
            <a:pPr marL="342900" lvl="8" indent="-342900" algn="l" defTabSz="584200" rtl="0" latinLnBrk="1" hangingPunct="0">
              <a:buFont typeface="Arial" panose="020B0604020202020204" pitchFamily="34" charset="0"/>
              <a:buChar char="•"/>
            </a:pPr>
            <a:endParaRPr lang="en-US" sz="2800" dirty="0">
              <a:solidFill>
                <a:srgbClr val="000000"/>
              </a:solidFill>
            </a:endParaRPr>
          </a:p>
          <a:p>
            <a:pPr marL="342900" marR="0" indent="-3429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rPr>
              <a:t>Entire roof or floor assembly will redistribute loads </a:t>
            </a:r>
          </a:p>
          <a:p>
            <a:pPr lvl="6" indent="0" algn="l" defTabSz="584200" rtl="0" latinLnBrk="1" hangingPunct="0"/>
            <a:r>
              <a:rPr lang="en-US" sz="2800" dirty="0">
                <a:solidFill>
                  <a:srgbClr val="000000"/>
                </a:solidFill>
              </a:rPr>
              <a:t>	- Through sheathing and/or bracing) to adjacent trusses if one </a:t>
            </a:r>
          </a:p>
          <a:p>
            <a:pPr lvl="6" indent="0" algn="l" defTabSz="584200" rtl="0" latinLnBrk="1" hangingPunct="0"/>
            <a:r>
              <a:rPr lang="en-US" sz="2800" dirty="0">
                <a:solidFill>
                  <a:srgbClr val="000000"/>
                </a:solidFill>
              </a:rPr>
              <a:t>			truss loses strength or stiffness</a:t>
            </a:r>
          </a:p>
          <a:p>
            <a:pPr marL="342900" marR="0" indent="-342900" algn="l" defTabSz="584200" rtl="0" fontAlgn="auto" latinLnBrk="1" hangingPunct="0">
              <a:lnSpc>
                <a:spcPct val="100000"/>
              </a:lnSpc>
              <a:spcBef>
                <a:spcPts val="0"/>
              </a:spcBef>
              <a:spcAft>
                <a:spcPts val="0"/>
              </a:spcAft>
              <a:buClrTx/>
              <a:buSzTx/>
              <a:buFont typeface="Arial" panose="020B0604020202020204" pitchFamily="34" charset="0"/>
              <a:buChar char="•"/>
              <a:tabLst/>
            </a:pPr>
            <a:endParaRPr lang="en-US" sz="2200" dirty="0">
              <a:solidFill>
                <a:srgbClr val="000000"/>
              </a:solidFill>
            </a:endParaRPr>
          </a:p>
          <a:p>
            <a:pPr marL="0" marR="0" indent="0" algn="l" defTabSz="584200" rtl="0" fontAlgn="auto" latinLnBrk="1" hangingPunct="0">
              <a:lnSpc>
                <a:spcPct val="100000"/>
              </a:lnSpc>
              <a:spcBef>
                <a:spcPts val="0"/>
              </a:spcBef>
              <a:spcAft>
                <a:spcPts val="0"/>
              </a:spcAft>
              <a:buClrTx/>
              <a:buSzTx/>
              <a:buFontTx/>
              <a:buNone/>
              <a:tabLst/>
            </a:pPr>
            <a:r>
              <a:rPr lang="en-US" sz="2200" dirty="0">
                <a:solidFill>
                  <a:srgbClr val="000000"/>
                </a:solidFill>
              </a:rPr>
              <a:t>	</a:t>
            </a:r>
          </a:p>
          <a:p>
            <a:pPr marL="0" marR="0" indent="0" algn="l" defTabSz="584200" rtl="0" fontAlgn="auto" latinLnBrk="1" hangingPunct="0">
              <a:lnSpc>
                <a:spcPct val="100000"/>
              </a:lnSpc>
              <a:spcBef>
                <a:spcPts val="0"/>
              </a:spcBef>
              <a:spcAft>
                <a:spcPts val="0"/>
              </a:spcAft>
              <a:buClrTx/>
              <a:buSzTx/>
              <a:buFontTx/>
              <a:buNone/>
              <a:tabLst/>
            </a:pPr>
            <a:endParaRPr lang="en-US" sz="2200" dirty="0">
              <a:solidFill>
                <a:srgbClr val="000000"/>
              </a:solidFill>
            </a:endParaRPr>
          </a:p>
          <a:p>
            <a:pPr marL="0" marR="0" indent="0" algn="l" defTabSz="584200" rtl="0" fontAlgn="auto" latinLnBrk="1" hangingPunct="0">
              <a:lnSpc>
                <a:spcPct val="100000"/>
              </a:lnSpc>
              <a:spcBef>
                <a:spcPts val="0"/>
              </a:spcBef>
              <a:spcAft>
                <a:spcPts val="0"/>
              </a:spcAft>
              <a:buClrTx/>
              <a:buSzTx/>
              <a:buFontTx/>
              <a:buNone/>
              <a:tabLst/>
            </a:pPr>
            <a:endParaRPr lang="en-US" sz="2200" dirty="0">
              <a:solidFill>
                <a:srgbClr val="000000"/>
              </a:solidFill>
            </a:endParaRPr>
          </a:p>
          <a:p>
            <a:pPr marL="0" marR="0" indent="0" algn="l" defTabSz="584200" rtl="0" fontAlgn="auto" latinLnBrk="1"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000000"/>
              </a:solidFill>
              <a:effectLst/>
              <a:uFillTx/>
              <a:latin typeface="+mn-lt"/>
              <a:ea typeface="+mn-ea"/>
              <a:cs typeface="+mn-cs"/>
              <a:sym typeface="Helvetica Neue Light"/>
            </a:endParaRPr>
          </a:p>
          <a:p>
            <a:pPr marL="0" marR="0" indent="0" algn="l" defTabSz="584200" rtl="0" fontAlgn="auto" latinLnBrk="1" hangingPunct="0">
              <a:lnSpc>
                <a:spcPct val="100000"/>
              </a:lnSpc>
              <a:spcBef>
                <a:spcPts val="0"/>
              </a:spcBef>
              <a:spcAft>
                <a:spcPts val="0"/>
              </a:spcAft>
              <a:buClrTx/>
              <a:buSzTx/>
              <a:buFontTx/>
              <a:buNone/>
              <a:tabLst/>
            </a:pPr>
            <a:endParaRPr lang="en-US" sz="2200" dirty="0">
              <a:solidFill>
                <a:srgbClr val="000000"/>
              </a:solidFill>
            </a:endParaRPr>
          </a:p>
          <a:p>
            <a:pPr marL="0" marR="0" indent="0" algn="l" defTabSz="584200" rtl="0" fontAlgn="auto" latinLnBrk="1" hangingPunct="0">
              <a:lnSpc>
                <a:spcPct val="100000"/>
              </a:lnSpc>
              <a:spcBef>
                <a:spcPts val="0"/>
              </a:spcBef>
              <a:spcAft>
                <a:spcPts val="0"/>
              </a:spcAft>
              <a:buClrTx/>
              <a:buSzTx/>
              <a:buFontTx/>
              <a:buNone/>
              <a:tabLst/>
            </a:pPr>
            <a:endParaRPr kumimoji="0" lang="en-US" sz="2200" b="0" i="0" u="none" strike="noStrike" cap="none" spc="0" normalizeH="0" baseline="0" dirty="0">
              <a:ln>
                <a:noFill/>
              </a:ln>
              <a:solidFill>
                <a:srgbClr val="000000"/>
              </a:solidFill>
              <a:effectLst/>
              <a:uFillTx/>
              <a:latin typeface="+mn-lt"/>
              <a:ea typeface="+mn-ea"/>
              <a:cs typeface="+mn-cs"/>
              <a:sym typeface="Helvetica Neue Light"/>
            </a:endParaRPr>
          </a:p>
        </p:txBody>
      </p:sp>
      <p:pic>
        <p:nvPicPr>
          <p:cNvPr id="4" name="Picture 3">
            <a:extLst>
              <a:ext uri="{FF2B5EF4-FFF2-40B4-BE49-F238E27FC236}">
                <a16:creationId xmlns:a16="http://schemas.microsoft.com/office/drawing/2014/main" id="{33B3461A-6072-4898-BB39-EBC0BE5E36C2}"/>
              </a:ext>
            </a:extLst>
          </p:cNvPr>
          <p:cNvPicPr>
            <a:picLocks noChangeAspect="1"/>
          </p:cNvPicPr>
          <p:nvPr/>
        </p:nvPicPr>
        <p:blipFill>
          <a:blip r:embed="rId3"/>
          <a:stretch>
            <a:fillRect/>
          </a:stretch>
        </p:blipFill>
        <p:spPr>
          <a:xfrm>
            <a:off x="4857750" y="5027792"/>
            <a:ext cx="6814376" cy="4158622"/>
          </a:xfrm>
          <a:prstGeom prst="rect">
            <a:avLst/>
          </a:prstGeom>
        </p:spPr>
      </p:pic>
    </p:spTree>
    <p:extLst>
      <p:ext uri="{BB962C8B-B14F-4D97-AF65-F5344CB8AC3E}">
        <p14:creationId xmlns:p14="http://schemas.microsoft.com/office/powerpoint/2010/main" val="3103704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Redundancy – Load Redistribution</a:t>
            </a:r>
          </a:p>
        </p:txBody>
      </p:sp>
      <p:sp>
        <p:nvSpPr>
          <p:cNvPr id="3" name="TextBox 2">
            <a:extLst>
              <a:ext uri="{FF2B5EF4-FFF2-40B4-BE49-F238E27FC236}">
                <a16:creationId xmlns:a16="http://schemas.microsoft.com/office/drawing/2014/main" id="{C4D2A597-A5F9-487C-8D12-838AEC3034D7}"/>
              </a:ext>
            </a:extLst>
          </p:cNvPr>
          <p:cNvSpPr txBox="1"/>
          <p:nvPr/>
        </p:nvSpPr>
        <p:spPr>
          <a:xfrm>
            <a:off x="454851" y="1434721"/>
            <a:ext cx="11697419" cy="345735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rPr>
              <a:t>Structural redundancy within the truss is provided by continuity of the chords from one panel to the next and by the rotational stiffness of the connections</a:t>
            </a:r>
          </a:p>
          <a:p>
            <a:pPr marR="0" algn="l" defTabSz="584200" rtl="0" fontAlgn="auto" latinLnBrk="1" hangingPunct="0">
              <a:lnSpc>
                <a:spcPct val="100000"/>
              </a:lnSpc>
              <a:spcBef>
                <a:spcPts val="0"/>
              </a:spcBef>
              <a:spcAft>
                <a:spcPts val="0"/>
              </a:spcAft>
              <a:buClrTx/>
              <a:buSzTx/>
              <a:tabLst/>
            </a:pPr>
            <a:endParaRPr lang="en-US" sz="2800" dirty="0">
              <a:solidFill>
                <a:srgbClr val="000000"/>
              </a:solidFill>
            </a:endParaRPr>
          </a:p>
          <a:p>
            <a:pPr marL="342900" marR="0" indent="-3429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rPr>
              <a:t>Truss’s structural integrity is compromised when a single member is </a:t>
            </a:r>
          </a:p>
          <a:p>
            <a:pPr marR="0" algn="l" defTabSz="584200" rtl="0" fontAlgn="auto" latinLnBrk="1" hangingPunct="0">
              <a:lnSpc>
                <a:spcPct val="100000"/>
              </a:lnSpc>
              <a:spcBef>
                <a:spcPts val="0"/>
              </a:spcBef>
              <a:spcAft>
                <a:spcPts val="0"/>
              </a:spcAft>
              <a:buClrTx/>
              <a:buSzTx/>
              <a:tabLst/>
            </a:pPr>
            <a:r>
              <a:rPr lang="en-US" sz="2800" dirty="0">
                <a:solidFill>
                  <a:srgbClr val="000000"/>
                </a:solidFill>
              </a:rPr>
              <a:t>    cut, this by itself will not usually cause catastrophic collapse</a:t>
            </a:r>
          </a:p>
          <a:p>
            <a:pPr marR="0" algn="l" defTabSz="584200" rtl="0" fontAlgn="auto" latinLnBrk="1" hangingPunct="0">
              <a:lnSpc>
                <a:spcPct val="100000"/>
              </a:lnSpc>
              <a:spcBef>
                <a:spcPts val="0"/>
              </a:spcBef>
              <a:spcAft>
                <a:spcPts val="0"/>
              </a:spcAft>
              <a:buClrTx/>
              <a:buSzTx/>
              <a:tabLst/>
            </a:pPr>
            <a:endParaRPr lang="en-US" sz="2800" dirty="0">
              <a:solidFill>
                <a:srgbClr val="000000"/>
              </a:solidFill>
            </a:endParaRPr>
          </a:p>
          <a:p>
            <a:pPr marL="0" marR="0" indent="0" algn="l" defTabSz="584200" rtl="0" fontAlgn="auto" latinLnBrk="1" hangingPunct="0">
              <a:lnSpc>
                <a:spcPct val="100000"/>
              </a:lnSpc>
              <a:spcBef>
                <a:spcPts val="0"/>
              </a:spcBef>
              <a:spcAft>
                <a:spcPts val="0"/>
              </a:spcAft>
              <a:buClrTx/>
              <a:buSzTx/>
              <a:buFontTx/>
              <a:buNone/>
              <a:tabLst/>
            </a:pPr>
            <a:r>
              <a:rPr lang="en-US" sz="2200" dirty="0">
                <a:solidFill>
                  <a:srgbClr val="000000"/>
                </a:solidFill>
              </a:rPr>
              <a:t>	</a:t>
            </a:r>
            <a:endParaRPr kumimoji="0" lang="en-US" sz="2200" b="0" i="0" u="none" strike="noStrike" cap="none" spc="0" normalizeH="0" baseline="0" dirty="0">
              <a:ln>
                <a:noFill/>
              </a:ln>
              <a:solidFill>
                <a:srgbClr val="000000"/>
              </a:solidFill>
              <a:effectLst/>
              <a:uFillTx/>
              <a:latin typeface="+mn-lt"/>
              <a:ea typeface="+mn-ea"/>
              <a:cs typeface="+mn-cs"/>
              <a:sym typeface="Helvetica Neue Light"/>
            </a:endParaRPr>
          </a:p>
        </p:txBody>
      </p:sp>
      <p:pic>
        <p:nvPicPr>
          <p:cNvPr id="5" name="Picture 4">
            <a:extLst>
              <a:ext uri="{FF2B5EF4-FFF2-40B4-BE49-F238E27FC236}">
                <a16:creationId xmlns:a16="http://schemas.microsoft.com/office/drawing/2014/main" id="{31B46BCB-4971-46A8-A266-4589874E3DA6}"/>
              </a:ext>
            </a:extLst>
          </p:cNvPr>
          <p:cNvPicPr>
            <a:picLocks noChangeAspect="1"/>
          </p:cNvPicPr>
          <p:nvPr/>
        </p:nvPicPr>
        <p:blipFill>
          <a:blip r:embed="rId3"/>
          <a:stretch>
            <a:fillRect/>
          </a:stretch>
        </p:blipFill>
        <p:spPr>
          <a:xfrm>
            <a:off x="5715001" y="4533724"/>
            <a:ext cx="6047596" cy="4538577"/>
          </a:xfrm>
          <a:prstGeom prst="rect">
            <a:avLst/>
          </a:prstGeom>
        </p:spPr>
      </p:pic>
      <p:sp>
        <p:nvSpPr>
          <p:cNvPr id="6" name="TextBox 5">
            <a:extLst>
              <a:ext uri="{FF2B5EF4-FFF2-40B4-BE49-F238E27FC236}">
                <a16:creationId xmlns:a16="http://schemas.microsoft.com/office/drawing/2014/main" id="{71F3438D-C1F7-4E11-B544-BC47B3BE04AB}"/>
              </a:ext>
            </a:extLst>
          </p:cNvPr>
          <p:cNvSpPr txBox="1"/>
          <p:nvPr/>
        </p:nvSpPr>
        <p:spPr>
          <a:xfrm>
            <a:off x="1242204" y="5985288"/>
            <a:ext cx="4244196"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sz="1800" dirty="0">
                <a:solidFill>
                  <a:srgbClr val="000000"/>
                </a:solidFill>
              </a:rPr>
              <a:t>Parallel chord trussed bear on an interior wall. Once the gypsum wallboard is </a:t>
            </a:r>
          </a:p>
          <a:p>
            <a:pPr defTabSz="584200" rtl="0" latinLnBrk="1" hangingPunct="0"/>
            <a:r>
              <a:rPr lang="en-US" sz="1800" dirty="0">
                <a:solidFill>
                  <a:srgbClr val="000000"/>
                </a:solidFill>
              </a:rPr>
              <a:t>installed it will be difficult to identify the wall as load-bearing.</a:t>
            </a:r>
            <a:endParaRPr kumimoji="0" lang="en-US" sz="1800" b="0" i="0" u="none" strike="noStrike" cap="none" spc="0" normalizeH="0" baseline="0" dirty="0">
              <a:ln>
                <a:noFill/>
              </a:ln>
              <a:solidFill>
                <a:srgbClr val="000000"/>
              </a:solidFill>
              <a:effectLst/>
              <a:uFillTx/>
              <a:latin typeface="+mn-lt"/>
              <a:ea typeface="+mn-ea"/>
              <a:cs typeface="+mn-cs"/>
              <a:sym typeface="Helvetica Neue Light"/>
            </a:endParaRPr>
          </a:p>
        </p:txBody>
      </p:sp>
    </p:spTree>
    <p:extLst>
      <p:ext uri="{BB962C8B-B14F-4D97-AF65-F5344CB8AC3E}">
        <p14:creationId xmlns:p14="http://schemas.microsoft.com/office/powerpoint/2010/main" val="598912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Redundancy – load Redistribution</a:t>
            </a:r>
          </a:p>
        </p:txBody>
      </p:sp>
      <p:sp>
        <p:nvSpPr>
          <p:cNvPr id="3" name="TextBox 2">
            <a:extLst>
              <a:ext uri="{FF2B5EF4-FFF2-40B4-BE49-F238E27FC236}">
                <a16:creationId xmlns:a16="http://schemas.microsoft.com/office/drawing/2014/main" id="{C4D2A597-A5F9-487C-8D12-838AEC3034D7}"/>
              </a:ext>
            </a:extLst>
          </p:cNvPr>
          <p:cNvSpPr txBox="1"/>
          <p:nvPr/>
        </p:nvSpPr>
        <p:spPr>
          <a:xfrm>
            <a:off x="454851" y="1910618"/>
            <a:ext cx="9641649" cy="302647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rPr>
              <a:t>Total collapse would depend on many factors, such as </a:t>
            </a:r>
          </a:p>
          <a:p>
            <a:pPr marL="342900" lvl="8" indent="0" algn="l" defTabSz="584200" rtl="0" latinLnBrk="1" hangingPunct="0"/>
            <a:r>
              <a:rPr lang="en-US" sz="2800" dirty="0">
                <a:solidFill>
                  <a:srgbClr val="000000"/>
                </a:solidFill>
              </a:rPr>
              <a:t>- load </a:t>
            </a:r>
          </a:p>
          <a:p>
            <a:pPr marL="342900" marR="0" algn="l" defTabSz="584200" rtl="0" fontAlgn="auto" latinLnBrk="1" hangingPunct="0">
              <a:lnSpc>
                <a:spcPct val="100000"/>
              </a:lnSpc>
              <a:spcBef>
                <a:spcPts val="0"/>
              </a:spcBef>
              <a:spcAft>
                <a:spcPts val="0"/>
              </a:spcAft>
              <a:buClrTx/>
              <a:buSzTx/>
              <a:tabLst/>
            </a:pPr>
            <a:r>
              <a:rPr lang="en-US" sz="2800" dirty="0">
                <a:solidFill>
                  <a:srgbClr val="000000"/>
                </a:solidFill>
              </a:rPr>
              <a:t>- span</a:t>
            </a:r>
          </a:p>
          <a:p>
            <a:pPr marL="342900" marR="0" algn="l" defTabSz="584200" rtl="0" fontAlgn="auto" latinLnBrk="1" hangingPunct="0">
              <a:lnSpc>
                <a:spcPct val="100000"/>
              </a:lnSpc>
              <a:spcBef>
                <a:spcPts val="0"/>
              </a:spcBef>
              <a:spcAft>
                <a:spcPts val="0"/>
              </a:spcAft>
              <a:buClrTx/>
              <a:buSzTx/>
              <a:tabLst/>
            </a:pPr>
            <a:r>
              <a:rPr lang="en-US" sz="2800" dirty="0">
                <a:solidFill>
                  <a:srgbClr val="000000"/>
                </a:solidFill>
              </a:rPr>
              <a:t>- spacing </a:t>
            </a:r>
          </a:p>
          <a:p>
            <a:pPr marL="342900" marR="0" algn="l" defTabSz="584200" rtl="0" fontAlgn="auto" latinLnBrk="1" hangingPunct="0">
              <a:lnSpc>
                <a:spcPct val="100000"/>
              </a:lnSpc>
              <a:spcBef>
                <a:spcPts val="0"/>
              </a:spcBef>
              <a:spcAft>
                <a:spcPts val="0"/>
              </a:spcAft>
              <a:buClrTx/>
              <a:buSzTx/>
              <a:tabLst/>
            </a:pPr>
            <a:r>
              <a:rPr lang="en-US" sz="2800" dirty="0">
                <a:solidFill>
                  <a:srgbClr val="000000"/>
                </a:solidFill>
              </a:rPr>
              <a:t>- integrity of the sheathing and </a:t>
            </a:r>
          </a:p>
          <a:p>
            <a:pPr marL="342900" marR="0" algn="l" defTabSz="584200" rtl="0" fontAlgn="auto" latinLnBrk="1" hangingPunct="0">
              <a:lnSpc>
                <a:spcPct val="100000"/>
              </a:lnSpc>
              <a:spcBef>
                <a:spcPts val="0"/>
              </a:spcBef>
              <a:spcAft>
                <a:spcPts val="0"/>
              </a:spcAft>
              <a:buClrTx/>
              <a:buSzTx/>
              <a:tabLst/>
            </a:pPr>
            <a:r>
              <a:rPr lang="en-US" sz="2800" dirty="0">
                <a:solidFill>
                  <a:srgbClr val="000000"/>
                </a:solidFill>
              </a:rPr>
              <a:t>- structural redundancy within the truss</a:t>
            </a:r>
          </a:p>
          <a:p>
            <a:pPr marL="0" marR="0" indent="0" algn="l" defTabSz="584200" rtl="0" fontAlgn="auto" latinLnBrk="1" hangingPunct="0">
              <a:lnSpc>
                <a:spcPct val="100000"/>
              </a:lnSpc>
              <a:spcBef>
                <a:spcPts val="0"/>
              </a:spcBef>
              <a:spcAft>
                <a:spcPts val="0"/>
              </a:spcAft>
              <a:buClrTx/>
              <a:buSzTx/>
              <a:buFontTx/>
              <a:buNone/>
              <a:tabLst/>
            </a:pPr>
            <a:r>
              <a:rPr lang="en-US" sz="2200" dirty="0">
                <a:solidFill>
                  <a:srgbClr val="000000"/>
                </a:solidFill>
              </a:rPr>
              <a:t>	</a:t>
            </a:r>
          </a:p>
        </p:txBody>
      </p:sp>
      <p:pic>
        <p:nvPicPr>
          <p:cNvPr id="4" name="Picture 3">
            <a:extLst>
              <a:ext uri="{FF2B5EF4-FFF2-40B4-BE49-F238E27FC236}">
                <a16:creationId xmlns:a16="http://schemas.microsoft.com/office/drawing/2014/main" id="{124EB8B1-4C63-445A-AE6F-DE0CE1ADE8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32779" y="4671334"/>
            <a:ext cx="6806048" cy="4320266"/>
          </a:xfrm>
          <a:prstGeom prst="rect">
            <a:avLst/>
          </a:prstGeom>
        </p:spPr>
      </p:pic>
      <p:sp>
        <p:nvSpPr>
          <p:cNvPr id="5" name="TextBox 4">
            <a:extLst>
              <a:ext uri="{FF2B5EF4-FFF2-40B4-BE49-F238E27FC236}">
                <a16:creationId xmlns:a16="http://schemas.microsoft.com/office/drawing/2014/main" id="{97B84308-AE77-4CFE-8EFA-CED5D37606F2}"/>
              </a:ext>
            </a:extLst>
          </p:cNvPr>
          <p:cNvSpPr txBox="1"/>
          <p:nvPr/>
        </p:nvSpPr>
        <p:spPr>
          <a:xfrm>
            <a:off x="1449238" y="6598715"/>
            <a:ext cx="391639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sz="1800" dirty="0">
                <a:solidFill>
                  <a:srgbClr val="000000"/>
                </a:solidFill>
              </a:rPr>
              <a:t>Exterior wall framing supporting </a:t>
            </a:r>
          </a:p>
          <a:p>
            <a:pPr defTabSz="584200" rtl="0" latinLnBrk="1" hangingPunct="0"/>
            <a:r>
              <a:rPr lang="en-US" sz="1800" dirty="0">
                <a:solidFill>
                  <a:srgbClr val="000000"/>
                </a:solidFill>
              </a:rPr>
              <a:t>parallel chord trusses</a:t>
            </a:r>
            <a:endParaRPr kumimoji="0" lang="en-US" sz="2200" b="0" i="0" u="none" strike="noStrike" cap="none" spc="0" normalizeH="0" baseline="0" dirty="0">
              <a:ln>
                <a:noFill/>
              </a:ln>
              <a:solidFill>
                <a:srgbClr val="000000"/>
              </a:solidFill>
              <a:effectLst/>
              <a:uFillTx/>
              <a:latin typeface="+mn-lt"/>
              <a:ea typeface="+mn-ea"/>
              <a:cs typeface="+mn-cs"/>
              <a:sym typeface="Helvetica Neue Light"/>
            </a:endParaRPr>
          </a:p>
        </p:txBody>
      </p:sp>
    </p:spTree>
    <p:extLst>
      <p:ext uri="{BB962C8B-B14F-4D97-AF65-F5344CB8AC3E}">
        <p14:creationId xmlns:p14="http://schemas.microsoft.com/office/powerpoint/2010/main" val="2776214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WOOD TRUSSES ARE MANUFACTURED</a:t>
            </a:r>
          </a:p>
        </p:txBody>
      </p:sp>
      <p:sp>
        <p:nvSpPr>
          <p:cNvPr id="5" name="TextBox 4">
            <a:extLst>
              <a:ext uri="{FF2B5EF4-FFF2-40B4-BE49-F238E27FC236}">
                <a16:creationId xmlns:a16="http://schemas.microsoft.com/office/drawing/2014/main" id="{3092C3DA-E6D0-4A1F-AFE1-4D1B848B6C74}"/>
              </a:ext>
            </a:extLst>
          </p:cNvPr>
          <p:cNvSpPr txBox="1"/>
          <p:nvPr/>
        </p:nvSpPr>
        <p:spPr>
          <a:xfrm>
            <a:off x="454851" y="1306303"/>
            <a:ext cx="9165619" cy="61350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rPr>
              <a:t>Trusses are designed using software that accurately   calculates the structural load conditions in accordance with building code requirements</a:t>
            </a: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endParaRPr lang="en-US" sz="2800" dirty="0">
              <a:solidFill>
                <a:srgbClr val="000000"/>
              </a:solidFill>
            </a:endParaRP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rPr>
              <a:t>The web and chord elements are fabricated to exact  dimensions</a:t>
            </a: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endParaRPr lang="en-US" sz="2800" dirty="0">
              <a:solidFill>
                <a:srgbClr val="000000"/>
              </a:solidFill>
            </a:endParaRP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rPr>
              <a:t>The pieces are arranged in their final orientation and  the metal plates are applied using equipment capable of exerting high pressure to embed the metal plate     teeth</a:t>
            </a: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endParaRPr kumimoji="0" lang="en-US" sz="2800" b="0" i="0" u="none" strike="noStrike" cap="none" spc="0" normalizeH="0" baseline="0" dirty="0">
              <a:ln>
                <a:noFill/>
              </a:ln>
              <a:solidFill>
                <a:srgbClr val="000000"/>
              </a:solidFill>
              <a:effectLst/>
              <a:uFillTx/>
              <a:latin typeface="+mn-lt"/>
              <a:ea typeface="+mn-ea"/>
              <a:cs typeface="+mn-cs"/>
              <a:sym typeface="Helvetica Neue Light"/>
            </a:endParaRP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endParaRPr kumimoji="0" lang="en-US" sz="2800" b="0" i="0" u="none" strike="noStrike" cap="none" spc="0" normalizeH="0" baseline="0" dirty="0">
              <a:ln>
                <a:noFill/>
              </a:ln>
              <a:solidFill>
                <a:srgbClr val="000000"/>
              </a:solidFill>
              <a:effectLst/>
              <a:uFillTx/>
              <a:latin typeface="+mn-lt"/>
              <a:ea typeface="+mn-ea"/>
              <a:cs typeface="+mn-cs"/>
              <a:sym typeface="Helvetica Neue Light"/>
            </a:endParaRP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endParaRPr kumimoji="0" lang="en-US" sz="2800" b="0" i="0" u="none" strike="noStrike" cap="none" spc="0" normalizeH="0" baseline="0" dirty="0">
              <a:ln>
                <a:noFill/>
              </a:ln>
              <a:solidFill>
                <a:srgbClr val="000000"/>
              </a:solidFill>
              <a:effectLst/>
              <a:uFillTx/>
              <a:latin typeface="+mn-lt"/>
              <a:ea typeface="+mn-ea"/>
              <a:cs typeface="+mn-cs"/>
              <a:sym typeface="Helvetica Neue Light"/>
            </a:endParaRPr>
          </a:p>
        </p:txBody>
      </p:sp>
      <p:pic>
        <p:nvPicPr>
          <p:cNvPr id="8" name="Picture 7">
            <a:extLst>
              <a:ext uri="{FF2B5EF4-FFF2-40B4-BE49-F238E27FC236}">
                <a16:creationId xmlns:a16="http://schemas.microsoft.com/office/drawing/2014/main" id="{551B71F8-2C17-48B1-9F65-EDCF8F3D269D}"/>
              </a:ext>
            </a:extLst>
          </p:cNvPr>
          <p:cNvPicPr>
            <a:picLocks noChangeAspect="1"/>
          </p:cNvPicPr>
          <p:nvPr/>
        </p:nvPicPr>
        <p:blipFill>
          <a:blip r:embed="rId3"/>
          <a:stretch>
            <a:fillRect/>
          </a:stretch>
        </p:blipFill>
        <p:spPr>
          <a:xfrm>
            <a:off x="5867400" y="5829109"/>
            <a:ext cx="5741838" cy="3440840"/>
          </a:xfrm>
          <a:prstGeom prst="rect">
            <a:avLst/>
          </a:prstGeom>
        </p:spPr>
      </p:pic>
    </p:spTree>
    <p:extLst>
      <p:ext uri="{BB962C8B-B14F-4D97-AF65-F5344CB8AC3E}">
        <p14:creationId xmlns:p14="http://schemas.microsoft.com/office/powerpoint/2010/main" val="445574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WOOD TRUSSES ARE MANUFACTURED</a:t>
            </a:r>
          </a:p>
        </p:txBody>
      </p:sp>
      <p:pic>
        <p:nvPicPr>
          <p:cNvPr id="6" name="Picture 5">
            <a:extLst>
              <a:ext uri="{FF2B5EF4-FFF2-40B4-BE49-F238E27FC236}">
                <a16:creationId xmlns:a16="http://schemas.microsoft.com/office/drawing/2014/main" id="{81E38983-7106-4AAD-BA36-C2B538B4955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52850" y="4993410"/>
            <a:ext cx="7919276" cy="4146070"/>
          </a:xfrm>
          <a:prstGeom prst="rect">
            <a:avLst/>
          </a:prstGeom>
        </p:spPr>
      </p:pic>
      <p:sp>
        <p:nvSpPr>
          <p:cNvPr id="7" name="TextBox 6">
            <a:extLst>
              <a:ext uri="{FF2B5EF4-FFF2-40B4-BE49-F238E27FC236}">
                <a16:creationId xmlns:a16="http://schemas.microsoft.com/office/drawing/2014/main" id="{369FFCA9-58D0-4D96-A749-BDAF8001DE54}"/>
              </a:ext>
            </a:extLst>
          </p:cNvPr>
          <p:cNvSpPr txBox="1"/>
          <p:nvPr/>
        </p:nvSpPr>
        <p:spPr>
          <a:xfrm>
            <a:off x="454851" y="1589142"/>
            <a:ext cx="10516186" cy="311880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indent="-457200" algn="l" defTabSz="584200" rtl="0" latinLnBrk="1" hangingPunct="0">
              <a:buFont typeface="Arial" panose="020B0604020202020204" pitchFamily="34" charset="0"/>
              <a:buChar char="•"/>
            </a:pPr>
            <a:r>
              <a:rPr lang="en-US" sz="2800" dirty="0">
                <a:solidFill>
                  <a:srgbClr val="000000"/>
                </a:solidFill>
              </a:rPr>
              <a:t>Trusses are manufactured on large horizontal tables called jigs</a:t>
            </a:r>
          </a:p>
          <a:p>
            <a:pPr marL="457200" indent="-457200" algn="l" defTabSz="584200" rtl="0" latinLnBrk="1" hangingPunct="0">
              <a:buFont typeface="Arial" panose="020B0604020202020204" pitchFamily="34" charset="0"/>
              <a:buChar char="•"/>
            </a:pPr>
            <a:endParaRPr lang="en-US" sz="2800" dirty="0">
              <a:solidFill>
                <a:srgbClr val="000000"/>
              </a:solidFill>
            </a:endParaRPr>
          </a:p>
          <a:p>
            <a:pPr marL="457200" indent="-457200" algn="l" defTabSz="584200" rtl="0" latinLnBrk="1" hangingPunct="0">
              <a:buFont typeface="Arial" panose="020B0604020202020204" pitchFamily="34" charset="0"/>
              <a:buChar char="•"/>
            </a:pPr>
            <a:r>
              <a:rPr lang="en-US" sz="2800" dirty="0">
                <a:solidFill>
                  <a:srgbClr val="000000"/>
                </a:solidFill>
              </a:rPr>
              <a:t>Truss members are held firmly in place while the entire assembly is moved through a hydraulic press</a:t>
            </a:r>
          </a:p>
          <a:p>
            <a:pPr marL="457200" indent="-457200" algn="l" defTabSz="584200" rtl="0" latinLnBrk="1" hangingPunct="0">
              <a:buFont typeface="Arial" panose="020B0604020202020204" pitchFamily="34" charset="0"/>
              <a:buChar char="•"/>
            </a:pPr>
            <a:endParaRPr lang="en-US" sz="2800" dirty="0">
              <a:solidFill>
                <a:srgbClr val="000000"/>
              </a:solidFill>
            </a:endParaRPr>
          </a:p>
          <a:p>
            <a:pPr marL="457200" indent="-457200" algn="l" defTabSz="584200" rtl="0" latinLnBrk="1" hangingPunct="0">
              <a:buFont typeface="Arial" panose="020B0604020202020204" pitchFamily="34" charset="0"/>
              <a:buChar char="•"/>
            </a:pPr>
            <a:r>
              <a:rPr lang="en-US" sz="2800" dirty="0">
                <a:solidFill>
                  <a:srgbClr val="000000"/>
                </a:solidFill>
              </a:rPr>
              <a:t>Roller pressure is applied to each plate to assure the teeth are properly embedded in the wood</a:t>
            </a:r>
            <a:endParaRPr kumimoji="0" lang="en-US" sz="2800" b="0" i="0" u="none" strike="noStrike" cap="none" spc="0" normalizeH="0" baseline="0" dirty="0">
              <a:ln>
                <a:noFill/>
              </a:ln>
              <a:solidFill>
                <a:srgbClr val="000000"/>
              </a:solidFill>
              <a:effectLst/>
              <a:uFillTx/>
              <a:latin typeface="+mn-lt"/>
              <a:ea typeface="+mn-ea"/>
              <a:cs typeface="+mn-cs"/>
              <a:sym typeface="Helvetica Neue Light"/>
            </a:endParaRPr>
          </a:p>
        </p:txBody>
      </p:sp>
    </p:spTree>
    <p:extLst>
      <p:ext uri="{BB962C8B-B14F-4D97-AF65-F5344CB8AC3E}">
        <p14:creationId xmlns:p14="http://schemas.microsoft.com/office/powerpoint/2010/main" val="1059018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dirty="0"/>
              <a:t>Purpose of this guide</a:t>
            </a:r>
          </a:p>
        </p:txBody>
      </p:sp>
      <p:sp>
        <p:nvSpPr>
          <p:cNvPr id="7" name="Text Placeholder 6"/>
          <p:cNvSpPr>
            <a:spLocks noGrp="1"/>
          </p:cNvSpPr>
          <p:nvPr>
            <p:ph type="body" sz="quarter" idx="12"/>
          </p:nvPr>
        </p:nvSpPr>
        <p:spPr/>
        <p:txBody>
          <a:bodyPr/>
          <a:lstStyle/>
          <a:p>
            <a:pPr rtl="0"/>
            <a:r>
              <a:rPr lang="en-US" dirty="0"/>
              <a:t>The purpose of this Awareness Guide is to provide the fire service with information on the types and properties of </a:t>
            </a:r>
            <a:r>
              <a:rPr lang="en-US" dirty="0">
                <a:highlight>
                  <a:srgbClr val="FFFFFF"/>
                </a:highlight>
              </a:rPr>
              <a:t>metal plate connected </a:t>
            </a:r>
            <a:r>
              <a:rPr lang="en-US" dirty="0"/>
              <a:t>wood trusses and how they are used in residential construction. Trusses are the most frequently used system in residential roof construction. Truss placement requires skilled and trained crew members to properly and safely fabricate the roof system.</a:t>
            </a:r>
          </a:p>
        </p:txBody>
      </p:sp>
      <p:pic>
        <p:nvPicPr>
          <p:cNvPr id="10" name="Picture Placeholder 9">
            <a:extLst>
              <a:ext uri="{FF2B5EF4-FFF2-40B4-BE49-F238E27FC236}">
                <a16:creationId xmlns:a16="http://schemas.microsoft.com/office/drawing/2014/main" id="{7715B3AB-A6E7-4929-B5E9-7FA398A90902}"/>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prstGeom prst="rect">
            <a:avLst/>
          </a:prstGeom>
          <a:ln>
            <a:solidFill>
              <a:schemeClr val="accent1"/>
            </a:solidFill>
          </a:ln>
        </p:spPr>
      </p:pic>
    </p:spTree>
    <p:extLst>
      <p:ext uri="{BB962C8B-B14F-4D97-AF65-F5344CB8AC3E}">
        <p14:creationId xmlns:p14="http://schemas.microsoft.com/office/powerpoint/2010/main" val="626087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Elements of a Truss Inspection</a:t>
            </a:r>
          </a:p>
        </p:txBody>
      </p:sp>
      <p:sp>
        <p:nvSpPr>
          <p:cNvPr id="9" name="TextBox 8">
            <a:extLst>
              <a:ext uri="{FF2B5EF4-FFF2-40B4-BE49-F238E27FC236}">
                <a16:creationId xmlns:a16="http://schemas.microsoft.com/office/drawing/2014/main" id="{0E3AF527-1DCC-4942-A9AE-A3DE69EB535F}"/>
              </a:ext>
            </a:extLst>
          </p:cNvPr>
          <p:cNvSpPr txBox="1"/>
          <p:nvPr/>
        </p:nvSpPr>
        <p:spPr>
          <a:xfrm>
            <a:off x="454851" y="1761355"/>
            <a:ext cx="11524891" cy="182614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rPr>
              <a:t>Comparing Structure to Approved Design Drawings</a:t>
            </a:r>
          </a:p>
          <a:p>
            <a:pPr marL="342900" marR="0" indent="-3429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rPr>
              <a:t>Truss Support</a:t>
            </a:r>
          </a:p>
          <a:p>
            <a:pPr marL="342900" marR="0" indent="-3429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rPr>
              <a:t>Truss Connection</a:t>
            </a:r>
          </a:p>
          <a:p>
            <a:pPr marL="342900" marR="0" indent="-3429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rPr>
              <a:t>Truss Repair</a:t>
            </a:r>
            <a:endParaRPr kumimoji="0" lang="en-US" sz="2800" b="0" i="0" u="none" strike="noStrike" cap="none" spc="0" normalizeH="0" baseline="0" dirty="0">
              <a:ln>
                <a:noFill/>
              </a:ln>
              <a:solidFill>
                <a:srgbClr val="000000"/>
              </a:solidFill>
              <a:effectLst/>
              <a:uFillTx/>
              <a:latin typeface="+mn-lt"/>
              <a:ea typeface="+mn-ea"/>
              <a:cs typeface="+mn-cs"/>
              <a:sym typeface="Helvetica Neue Light"/>
            </a:endParaRPr>
          </a:p>
        </p:txBody>
      </p:sp>
      <p:pic>
        <p:nvPicPr>
          <p:cNvPr id="11" name="Picture 10">
            <a:extLst>
              <a:ext uri="{FF2B5EF4-FFF2-40B4-BE49-F238E27FC236}">
                <a16:creationId xmlns:a16="http://schemas.microsoft.com/office/drawing/2014/main" id="{8BBABE25-64C4-431B-A338-E8922FE85CF7}"/>
              </a:ext>
            </a:extLst>
          </p:cNvPr>
          <p:cNvPicPr>
            <a:picLocks noChangeAspect="1"/>
          </p:cNvPicPr>
          <p:nvPr/>
        </p:nvPicPr>
        <p:blipFill>
          <a:blip r:embed="rId3"/>
          <a:stretch>
            <a:fillRect/>
          </a:stretch>
        </p:blipFill>
        <p:spPr>
          <a:xfrm>
            <a:off x="5891584" y="3253475"/>
            <a:ext cx="5802001" cy="5876866"/>
          </a:xfrm>
          <a:prstGeom prst="rect">
            <a:avLst/>
          </a:prstGeom>
        </p:spPr>
      </p:pic>
      <p:sp>
        <p:nvSpPr>
          <p:cNvPr id="12" name="TextBox 11">
            <a:extLst>
              <a:ext uri="{FF2B5EF4-FFF2-40B4-BE49-F238E27FC236}">
                <a16:creationId xmlns:a16="http://schemas.microsoft.com/office/drawing/2014/main" id="{2FE70F92-94DB-47D7-AEC2-1FFB68AD29C9}"/>
              </a:ext>
            </a:extLst>
          </p:cNvPr>
          <p:cNvSpPr txBox="1"/>
          <p:nvPr/>
        </p:nvSpPr>
        <p:spPr>
          <a:xfrm>
            <a:off x="1311215" y="6504302"/>
            <a:ext cx="4054415"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sz="1800" dirty="0">
                <a:solidFill>
                  <a:srgbClr val="000000"/>
                </a:solidFill>
              </a:rPr>
              <a:t>Components of a parallel chord truss</a:t>
            </a:r>
            <a:endParaRPr kumimoji="0" lang="en-US" sz="1800" b="0" i="0" u="none" strike="noStrike" cap="none" spc="0" normalizeH="0" baseline="0" dirty="0">
              <a:ln>
                <a:noFill/>
              </a:ln>
              <a:solidFill>
                <a:srgbClr val="000000"/>
              </a:solidFill>
              <a:effectLst/>
              <a:uFillTx/>
              <a:latin typeface="+mn-lt"/>
              <a:ea typeface="+mn-ea"/>
              <a:cs typeface="+mn-cs"/>
              <a:sym typeface="Helvetica Neue Light"/>
            </a:endParaRPr>
          </a:p>
        </p:txBody>
      </p:sp>
    </p:spTree>
    <p:extLst>
      <p:ext uri="{BB962C8B-B14F-4D97-AF65-F5344CB8AC3E}">
        <p14:creationId xmlns:p14="http://schemas.microsoft.com/office/powerpoint/2010/main" val="3841516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Truss Design Drawings</a:t>
            </a:r>
          </a:p>
        </p:txBody>
      </p:sp>
      <p:pic>
        <p:nvPicPr>
          <p:cNvPr id="6" name="Picture 5">
            <a:extLst>
              <a:ext uri="{FF2B5EF4-FFF2-40B4-BE49-F238E27FC236}">
                <a16:creationId xmlns:a16="http://schemas.microsoft.com/office/drawing/2014/main" id="{7AB40031-647F-425A-80D1-49BDC78ADD33}"/>
              </a:ext>
            </a:extLst>
          </p:cNvPr>
          <p:cNvPicPr>
            <a:picLocks noChangeAspect="1"/>
          </p:cNvPicPr>
          <p:nvPr/>
        </p:nvPicPr>
        <p:blipFill>
          <a:blip r:embed="rId3"/>
          <a:stretch>
            <a:fillRect/>
          </a:stretch>
        </p:blipFill>
        <p:spPr>
          <a:xfrm>
            <a:off x="6150789" y="1604512"/>
            <a:ext cx="5674558" cy="7281593"/>
          </a:xfrm>
          <a:prstGeom prst="rect">
            <a:avLst/>
          </a:prstGeom>
        </p:spPr>
      </p:pic>
      <p:sp>
        <p:nvSpPr>
          <p:cNvPr id="7" name="TextBox 6">
            <a:extLst>
              <a:ext uri="{FF2B5EF4-FFF2-40B4-BE49-F238E27FC236}">
                <a16:creationId xmlns:a16="http://schemas.microsoft.com/office/drawing/2014/main" id="{CA47DC06-7ECF-4E12-B86B-E90CD7468140}"/>
              </a:ext>
            </a:extLst>
          </p:cNvPr>
          <p:cNvSpPr txBox="1"/>
          <p:nvPr/>
        </p:nvSpPr>
        <p:spPr>
          <a:xfrm>
            <a:off x="454851" y="2419717"/>
            <a:ext cx="5135066" cy="311880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sz="2800" dirty="0">
                <a:solidFill>
                  <a:srgbClr val="000000"/>
                </a:solidFill>
              </a:rPr>
              <a:t>Truss design drawings are the graphic depiction of individual </a:t>
            </a:r>
          </a:p>
          <a:p>
            <a:pPr defTabSz="584200" rtl="0" latinLnBrk="1" hangingPunct="0"/>
            <a:r>
              <a:rPr lang="en-US" sz="2800" dirty="0">
                <a:solidFill>
                  <a:srgbClr val="000000"/>
                </a:solidFill>
              </a:rPr>
              <a:t>trusses prepared by the truss </a:t>
            </a:r>
          </a:p>
          <a:p>
            <a:pPr defTabSz="584200" rtl="0" latinLnBrk="1" hangingPunct="0"/>
            <a:r>
              <a:rPr lang="en-US" sz="2800" dirty="0">
                <a:solidFill>
                  <a:srgbClr val="000000"/>
                </a:solidFill>
              </a:rPr>
              <a:t>designer. The information is </a:t>
            </a:r>
          </a:p>
          <a:p>
            <a:pPr defTabSz="584200" rtl="0" latinLnBrk="1" hangingPunct="0"/>
            <a:r>
              <a:rPr lang="en-US" sz="2800" dirty="0">
                <a:solidFill>
                  <a:srgbClr val="000000"/>
                </a:solidFill>
              </a:rPr>
              <a:t>provided for assurance that the truss design meets </a:t>
            </a:r>
          </a:p>
          <a:p>
            <a:pPr defTabSz="584200" rtl="0" latinLnBrk="1" hangingPunct="0"/>
            <a:r>
              <a:rPr lang="en-US" sz="2800" dirty="0">
                <a:solidFill>
                  <a:srgbClr val="000000"/>
                </a:solidFill>
              </a:rPr>
              <a:t>specifications.</a:t>
            </a:r>
            <a:endParaRPr kumimoji="0" lang="en-US" sz="2800" b="0" i="0" u="none" strike="noStrike" cap="none" spc="0" normalizeH="0" baseline="0" dirty="0">
              <a:ln>
                <a:noFill/>
              </a:ln>
              <a:solidFill>
                <a:srgbClr val="000000"/>
              </a:solidFill>
              <a:effectLst/>
              <a:uFillTx/>
              <a:latin typeface="+mn-lt"/>
              <a:ea typeface="+mn-ea"/>
              <a:cs typeface="+mn-cs"/>
              <a:sym typeface="Helvetica Neue Light"/>
            </a:endParaRPr>
          </a:p>
        </p:txBody>
      </p:sp>
    </p:spTree>
    <p:extLst>
      <p:ext uri="{BB962C8B-B14F-4D97-AF65-F5344CB8AC3E}">
        <p14:creationId xmlns:p14="http://schemas.microsoft.com/office/powerpoint/2010/main" val="3383831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Comparing Structure to Design Drawings</a:t>
            </a:r>
          </a:p>
        </p:txBody>
      </p:sp>
      <p:sp>
        <p:nvSpPr>
          <p:cNvPr id="3" name="TextBox 2">
            <a:extLst>
              <a:ext uri="{FF2B5EF4-FFF2-40B4-BE49-F238E27FC236}">
                <a16:creationId xmlns:a16="http://schemas.microsoft.com/office/drawing/2014/main" id="{6C4ADDD3-E397-4386-A88E-112E3BE58707}"/>
              </a:ext>
            </a:extLst>
          </p:cNvPr>
          <p:cNvSpPr txBox="1"/>
          <p:nvPr/>
        </p:nvSpPr>
        <p:spPr>
          <a:xfrm>
            <a:off x="454851" y="1665716"/>
            <a:ext cx="10658416" cy="539634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rPr>
              <a:t>Framing inspection provides the building inspector with an </a:t>
            </a:r>
          </a:p>
          <a:p>
            <a:pPr marR="0" algn="l" defTabSz="584200" rtl="0" fontAlgn="auto" latinLnBrk="1" hangingPunct="0">
              <a:lnSpc>
                <a:spcPct val="100000"/>
              </a:lnSpc>
              <a:spcBef>
                <a:spcPts val="0"/>
              </a:spcBef>
              <a:spcAft>
                <a:spcPts val="0"/>
              </a:spcAft>
              <a:buClrTx/>
              <a:buSzTx/>
              <a:tabLst/>
            </a:pPr>
            <a:r>
              <a:rPr lang="en-US" sz="2800" dirty="0">
                <a:solidFill>
                  <a:srgbClr val="000000"/>
                </a:solidFill>
              </a:rPr>
              <a:t>	opportunity to review the plans and determine whether the </a:t>
            </a:r>
          </a:p>
          <a:p>
            <a:pPr marR="0" algn="l" defTabSz="584200" rtl="0" fontAlgn="auto" latinLnBrk="1" hangingPunct="0">
              <a:lnSpc>
                <a:spcPct val="100000"/>
              </a:lnSpc>
              <a:spcBef>
                <a:spcPts val="0"/>
              </a:spcBef>
              <a:spcAft>
                <a:spcPts val="0"/>
              </a:spcAft>
              <a:buClrTx/>
              <a:buSzTx/>
              <a:tabLst/>
            </a:pPr>
            <a:r>
              <a:rPr lang="en-US" sz="2800" dirty="0">
                <a:solidFill>
                  <a:srgbClr val="000000"/>
                </a:solidFill>
              </a:rPr>
              <a:t>	structure matches the approved drawings</a:t>
            </a: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endParaRPr lang="en-US" sz="2800" dirty="0">
              <a:solidFill>
                <a:srgbClr val="000000"/>
              </a:solidFill>
            </a:endParaRP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rPr>
              <a:t>The trusses and their placement will be checked against the </a:t>
            </a:r>
          </a:p>
          <a:p>
            <a:pPr marR="0" algn="l" defTabSz="584200" rtl="0" fontAlgn="auto" latinLnBrk="1" hangingPunct="0">
              <a:lnSpc>
                <a:spcPct val="100000"/>
              </a:lnSpc>
              <a:spcBef>
                <a:spcPts val="0"/>
              </a:spcBef>
              <a:spcAft>
                <a:spcPts val="0"/>
              </a:spcAft>
              <a:buClrTx/>
              <a:buSzTx/>
              <a:tabLst/>
            </a:pPr>
            <a:r>
              <a:rPr lang="en-US" sz="2800" dirty="0">
                <a:solidFill>
                  <a:srgbClr val="000000"/>
                </a:solidFill>
              </a:rPr>
              <a:t>    design documents</a:t>
            </a: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endParaRPr lang="en-US" sz="2800" dirty="0">
              <a:solidFill>
                <a:srgbClr val="000000"/>
              </a:solidFill>
            </a:endParaRP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rPr>
              <a:t>These documents show</a:t>
            </a:r>
          </a:p>
          <a:p>
            <a:pPr lvl="1" indent="457200" algn="l" defTabSz="584200" rtl="0" latinLnBrk="1" hangingPunct="0"/>
            <a:r>
              <a:rPr lang="en-US" sz="2400" dirty="0">
                <a:solidFill>
                  <a:srgbClr val="000000"/>
                </a:solidFill>
              </a:rPr>
              <a:t>- minimum grade</a:t>
            </a:r>
          </a:p>
          <a:p>
            <a:pPr lvl="1" indent="457200" algn="l" defTabSz="584200" rtl="0" latinLnBrk="1" hangingPunct="0"/>
            <a:r>
              <a:rPr lang="en-US" sz="2400" dirty="0">
                <a:solidFill>
                  <a:srgbClr val="000000"/>
                </a:solidFill>
              </a:rPr>
              <a:t>- species of each piece of lumber</a:t>
            </a:r>
          </a:p>
          <a:p>
            <a:pPr lvl="1" indent="457200" algn="l" defTabSz="584200" rtl="0" latinLnBrk="1" hangingPunct="0"/>
            <a:r>
              <a:rPr lang="en-US" sz="2400" dirty="0">
                <a:solidFill>
                  <a:srgbClr val="000000"/>
                </a:solidFill>
              </a:rPr>
              <a:t>- on-center spacing</a:t>
            </a:r>
          </a:p>
          <a:p>
            <a:pPr lvl="1" indent="457200" algn="l" defTabSz="584200" rtl="0" latinLnBrk="1" hangingPunct="0"/>
            <a:r>
              <a:rPr lang="en-US" sz="2400" dirty="0">
                <a:solidFill>
                  <a:srgbClr val="000000"/>
                </a:solidFill>
              </a:rPr>
              <a:t>- points of bearing </a:t>
            </a:r>
          </a:p>
          <a:p>
            <a:pPr lvl="1" indent="457200" algn="l" defTabSz="584200" rtl="0" latinLnBrk="1" hangingPunct="0"/>
            <a:r>
              <a:rPr lang="en-US" sz="2400" dirty="0">
                <a:solidFill>
                  <a:srgbClr val="000000"/>
                </a:solidFill>
              </a:rPr>
              <a:t>- field required permanent bracing</a:t>
            </a:r>
          </a:p>
        </p:txBody>
      </p:sp>
      <p:pic>
        <p:nvPicPr>
          <p:cNvPr id="7" name="Picture 6">
            <a:extLst>
              <a:ext uri="{FF2B5EF4-FFF2-40B4-BE49-F238E27FC236}">
                <a16:creationId xmlns:a16="http://schemas.microsoft.com/office/drawing/2014/main" id="{2F62B577-0D26-4D3D-B4C6-B955A7179E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92126" y="5281162"/>
            <a:ext cx="6284832" cy="3138937"/>
          </a:xfrm>
          <a:prstGeom prst="rect">
            <a:avLst/>
          </a:prstGeom>
        </p:spPr>
      </p:pic>
    </p:spTree>
    <p:extLst>
      <p:ext uri="{BB962C8B-B14F-4D97-AF65-F5344CB8AC3E}">
        <p14:creationId xmlns:p14="http://schemas.microsoft.com/office/powerpoint/2010/main" val="3549841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Truss support</a:t>
            </a:r>
            <a:endParaRPr lang="en-US" dirty="0"/>
          </a:p>
        </p:txBody>
      </p:sp>
      <p:sp>
        <p:nvSpPr>
          <p:cNvPr id="3" name="TextBox 2">
            <a:extLst>
              <a:ext uri="{FF2B5EF4-FFF2-40B4-BE49-F238E27FC236}">
                <a16:creationId xmlns:a16="http://schemas.microsoft.com/office/drawing/2014/main" id="{D2FD3BDB-95E8-4F03-B214-FD3D6DEB25C0}"/>
              </a:ext>
            </a:extLst>
          </p:cNvPr>
          <p:cNvSpPr txBox="1"/>
          <p:nvPr/>
        </p:nvSpPr>
        <p:spPr>
          <a:xfrm>
            <a:off x="550174" y="2032291"/>
            <a:ext cx="11904452" cy="139525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rtl="0" latinLnBrk="1" hangingPunct="0"/>
            <a:r>
              <a:rPr lang="en-US" sz="2800" dirty="0">
                <a:solidFill>
                  <a:srgbClr val="000000"/>
                </a:solidFill>
              </a:rPr>
              <a:t>The truss must have proper bearing on (or support from) walls or girders. For structural purposes, the truss must be supported exactly where </a:t>
            </a:r>
          </a:p>
          <a:p>
            <a:pPr algn="l" defTabSz="584200" rtl="0" latinLnBrk="1" hangingPunct="0"/>
            <a:r>
              <a:rPr lang="en-US" sz="2800" dirty="0">
                <a:solidFill>
                  <a:srgbClr val="000000"/>
                </a:solidFill>
              </a:rPr>
              <a:t>indicated on the truss design.</a:t>
            </a:r>
            <a:endParaRPr kumimoji="0" lang="en-US" sz="2800" b="0" i="0" u="none" strike="noStrike" cap="none" spc="0" normalizeH="0" baseline="0" dirty="0">
              <a:ln>
                <a:noFill/>
              </a:ln>
              <a:solidFill>
                <a:srgbClr val="000000"/>
              </a:solidFill>
              <a:effectLst/>
              <a:uFillTx/>
              <a:latin typeface="+mn-lt"/>
              <a:ea typeface="+mn-ea"/>
              <a:cs typeface="+mn-cs"/>
              <a:sym typeface="Helvetica Neue Light"/>
            </a:endParaRPr>
          </a:p>
        </p:txBody>
      </p:sp>
      <p:pic>
        <p:nvPicPr>
          <p:cNvPr id="4" name="Picture 3">
            <a:extLst>
              <a:ext uri="{FF2B5EF4-FFF2-40B4-BE49-F238E27FC236}">
                <a16:creationId xmlns:a16="http://schemas.microsoft.com/office/drawing/2014/main" id="{E84B414F-A7B5-4439-9B6D-876E8009C8C7}"/>
              </a:ext>
            </a:extLst>
          </p:cNvPr>
          <p:cNvPicPr>
            <a:picLocks noChangeAspect="1"/>
          </p:cNvPicPr>
          <p:nvPr/>
        </p:nvPicPr>
        <p:blipFill>
          <a:blip r:embed="rId3"/>
          <a:stretch>
            <a:fillRect/>
          </a:stretch>
        </p:blipFill>
        <p:spPr>
          <a:xfrm>
            <a:off x="3778426" y="3897529"/>
            <a:ext cx="8311974" cy="3823779"/>
          </a:xfrm>
          <a:prstGeom prst="rect">
            <a:avLst/>
          </a:prstGeom>
          <a:ln>
            <a:solidFill>
              <a:schemeClr val="accent1"/>
            </a:solidFill>
          </a:ln>
        </p:spPr>
      </p:pic>
      <p:sp>
        <p:nvSpPr>
          <p:cNvPr id="5" name="TextBox 4">
            <a:extLst>
              <a:ext uri="{FF2B5EF4-FFF2-40B4-BE49-F238E27FC236}">
                <a16:creationId xmlns:a16="http://schemas.microsoft.com/office/drawing/2014/main" id="{AA285F8D-7401-43B9-B66B-FF307291B6E7}"/>
              </a:ext>
            </a:extLst>
          </p:cNvPr>
          <p:cNvSpPr txBox="1"/>
          <p:nvPr/>
        </p:nvSpPr>
        <p:spPr>
          <a:xfrm>
            <a:off x="4072932" y="7891467"/>
            <a:ext cx="772296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sz="1800" dirty="0">
                <a:solidFill>
                  <a:srgbClr val="000000"/>
                </a:solidFill>
              </a:rPr>
              <a:t>The truss design drawing illustrates which structural support is designated by the building designer to carry the truss reaction to the foundation</a:t>
            </a:r>
            <a:endParaRPr kumimoji="0" lang="en-US" sz="1800" b="0" i="0" u="none" strike="noStrike" cap="none" spc="0" normalizeH="0" baseline="0" dirty="0">
              <a:ln>
                <a:noFill/>
              </a:ln>
              <a:solidFill>
                <a:srgbClr val="000000"/>
              </a:solidFill>
              <a:effectLst/>
              <a:uFillTx/>
              <a:latin typeface="+mn-lt"/>
              <a:ea typeface="+mn-ea"/>
              <a:cs typeface="+mn-cs"/>
              <a:sym typeface="Helvetica Neue Light"/>
            </a:endParaRPr>
          </a:p>
        </p:txBody>
      </p:sp>
    </p:spTree>
    <p:extLst>
      <p:ext uri="{BB962C8B-B14F-4D97-AF65-F5344CB8AC3E}">
        <p14:creationId xmlns:p14="http://schemas.microsoft.com/office/powerpoint/2010/main" val="136265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Truss connections</a:t>
            </a:r>
            <a:endParaRPr lang="en-US" dirty="0"/>
          </a:p>
        </p:txBody>
      </p:sp>
      <p:sp>
        <p:nvSpPr>
          <p:cNvPr id="3" name="TextBox 2">
            <a:extLst>
              <a:ext uri="{FF2B5EF4-FFF2-40B4-BE49-F238E27FC236}">
                <a16:creationId xmlns:a16="http://schemas.microsoft.com/office/drawing/2014/main" id="{3BD7A73B-D15F-4B03-BB86-FC35D64F55B9}"/>
              </a:ext>
            </a:extLst>
          </p:cNvPr>
          <p:cNvSpPr txBox="1"/>
          <p:nvPr/>
        </p:nvSpPr>
        <p:spPr>
          <a:xfrm>
            <a:off x="763437" y="2082797"/>
            <a:ext cx="10106324" cy="139525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00" rtl="0" latinLnBrk="1" hangingPunct="0"/>
            <a:r>
              <a:rPr lang="en-US" sz="2800" dirty="0">
                <a:solidFill>
                  <a:srgbClr val="000000"/>
                </a:solidFill>
              </a:rPr>
              <a:t>The truss must be properly connected to the bearing location. The building plans will specify how the truss must be </a:t>
            </a:r>
          </a:p>
          <a:p>
            <a:pPr algn="l" defTabSz="584200" rtl="0" latinLnBrk="1" hangingPunct="0"/>
            <a:r>
              <a:rPr lang="en-US" sz="2800" dirty="0">
                <a:solidFill>
                  <a:srgbClr val="000000"/>
                </a:solidFill>
              </a:rPr>
              <a:t>connected to the structure</a:t>
            </a:r>
            <a:r>
              <a:rPr lang="en-US" sz="2200" dirty="0">
                <a:solidFill>
                  <a:srgbClr val="000000"/>
                </a:solidFill>
              </a:rPr>
              <a:t>.</a:t>
            </a:r>
            <a:endParaRPr kumimoji="0" lang="en-US" sz="2200" b="0" i="0" u="none" strike="noStrike" cap="none" spc="0" normalizeH="0" baseline="0" dirty="0">
              <a:ln>
                <a:noFill/>
              </a:ln>
              <a:solidFill>
                <a:srgbClr val="000000"/>
              </a:solidFill>
              <a:effectLst/>
              <a:uFillTx/>
              <a:latin typeface="+mn-lt"/>
              <a:ea typeface="+mn-ea"/>
              <a:cs typeface="+mn-cs"/>
              <a:sym typeface="Helvetica Neue Light"/>
            </a:endParaRPr>
          </a:p>
        </p:txBody>
      </p:sp>
      <p:pic>
        <p:nvPicPr>
          <p:cNvPr id="4" name="Picture 3">
            <a:extLst>
              <a:ext uri="{FF2B5EF4-FFF2-40B4-BE49-F238E27FC236}">
                <a16:creationId xmlns:a16="http://schemas.microsoft.com/office/drawing/2014/main" id="{04F799EA-EACA-4C43-93EE-C8E896130D61}"/>
              </a:ext>
            </a:extLst>
          </p:cNvPr>
          <p:cNvPicPr>
            <a:picLocks noChangeAspect="1"/>
          </p:cNvPicPr>
          <p:nvPr/>
        </p:nvPicPr>
        <p:blipFill>
          <a:blip r:embed="rId2"/>
          <a:stretch>
            <a:fillRect/>
          </a:stretch>
        </p:blipFill>
        <p:spPr>
          <a:xfrm>
            <a:off x="763437" y="3944285"/>
            <a:ext cx="6608913" cy="4428369"/>
          </a:xfrm>
          <a:prstGeom prst="rect">
            <a:avLst/>
          </a:prstGeom>
        </p:spPr>
      </p:pic>
      <p:sp>
        <p:nvSpPr>
          <p:cNvPr id="5" name="TextBox 4">
            <a:extLst>
              <a:ext uri="{FF2B5EF4-FFF2-40B4-BE49-F238E27FC236}">
                <a16:creationId xmlns:a16="http://schemas.microsoft.com/office/drawing/2014/main" id="{F8DB4F7C-D547-49D7-B459-781062F3F4A8}"/>
              </a:ext>
            </a:extLst>
          </p:cNvPr>
          <p:cNvSpPr txBox="1"/>
          <p:nvPr/>
        </p:nvSpPr>
        <p:spPr>
          <a:xfrm>
            <a:off x="7763774" y="4810881"/>
            <a:ext cx="4295954" cy="247247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sz="2200" dirty="0">
                <a:solidFill>
                  <a:srgbClr val="000000"/>
                </a:solidFill>
              </a:rPr>
              <a:t>"A pitched chord truss supporting a "bonus room" above a garage. The bottom chord is fabricated </a:t>
            </a:r>
          </a:p>
          <a:p>
            <a:pPr defTabSz="584200" rtl="0" latinLnBrk="1" hangingPunct="0"/>
            <a:r>
              <a:rPr lang="en-US" sz="2200" dirty="0">
                <a:solidFill>
                  <a:srgbClr val="000000"/>
                </a:solidFill>
              </a:rPr>
              <a:t>from a wide EWP, since it serves also as a floor joist for a narrow</a:t>
            </a:r>
          </a:p>
          <a:p>
            <a:pPr defTabSz="584200" rtl="0" latinLnBrk="1" hangingPunct="0"/>
            <a:r>
              <a:rPr lang="en-US" sz="2200" dirty="0">
                <a:solidFill>
                  <a:srgbClr val="000000"/>
                </a:solidFill>
              </a:rPr>
              <a:t> room accessible from the second floor hallway.</a:t>
            </a:r>
            <a:endParaRPr kumimoji="0" lang="en-US" sz="2200" b="0" i="0" u="none" strike="noStrike" cap="none" spc="0" normalizeH="0" baseline="0" dirty="0">
              <a:ln>
                <a:noFill/>
              </a:ln>
              <a:solidFill>
                <a:srgbClr val="000000"/>
              </a:solidFill>
              <a:effectLst/>
              <a:uFillTx/>
              <a:latin typeface="+mn-lt"/>
              <a:ea typeface="+mn-ea"/>
              <a:cs typeface="+mn-cs"/>
              <a:sym typeface="Helvetica Neue Light"/>
            </a:endParaRPr>
          </a:p>
        </p:txBody>
      </p:sp>
    </p:spTree>
    <p:extLst>
      <p:ext uri="{BB962C8B-B14F-4D97-AF65-F5344CB8AC3E}">
        <p14:creationId xmlns:p14="http://schemas.microsoft.com/office/powerpoint/2010/main" val="4146302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Truss repair</a:t>
            </a:r>
            <a:endParaRPr lang="en-US" dirty="0"/>
          </a:p>
        </p:txBody>
      </p:sp>
      <p:sp>
        <p:nvSpPr>
          <p:cNvPr id="3" name="TextBox 2">
            <a:extLst>
              <a:ext uri="{FF2B5EF4-FFF2-40B4-BE49-F238E27FC236}">
                <a16:creationId xmlns:a16="http://schemas.microsoft.com/office/drawing/2014/main" id="{7A7070FF-8C62-417C-9455-99B7DDA45EB4}"/>
              </a:ext>
            </a:extLst>
          </p:cNvPr>
          <p:cNvSpPr txBox="1"/>
          <p:nvPr/>
        </p:nvSpPr>
        <p:spPr>
          <a:xfrm>
            <a:off x="454852" y="1601896"/>
            <a:ext cx="10765598" cy="311880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rPr>
              <a:t>Truss damage, installation errors, or field modifications to         accommodate roof openings for skylights, ductwork, chimneys, and other purposes, must be repaired according to the             specifications of the truss or building designer</a:t>
            </a: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endParaRPr kumimoji="0" lang="en-US" sz="2800" b="0" i="0" u="none" strike="noStrike" cap="none" spc="0" normalizeH="0" baseline="0" dirty="0">
              <a:ln>
                <a:noFill/>
              </a:ln>
              <a:solidFill>
                <a:srgbClr val="000000"/>
              </a:solidFill>
              <a:effectLst/>
              <a:uFillTx/>
              <a:latin typeface="+mn-lt"/>
              <a:ea typeface="+mn-ea"/>
              <a:cs typeface="+mn-cs"/>
              <a:sym typeface="Helvetica Neue Light"/>
            </a:endParaRPr>
          </a:p>
          <a:p>
            <a:pPr marL="457200" marR="0" indent="-4572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US" sz="2800" dirty="0">
                <a:solidFill>
                  <a:srgbClr val="000000"/>
                </a:solidFill>
              </a:rPr>
              <a:t>There are no “standard” repair details available that cover every situation</a:t>
            </a:r>
            <a:endParaRPr kumimoji="0" lang="en-US" sz="2800" b="0" i="0" u="none" strike="noStrike" cap="none" spc="0" normalizeH="0" baseline="0" dirty="0">
              <a:ln>
                <a:noFill/>
              </a:ln>
              <a:solidFill>
                <a:srgbClr val="000000"/>
              </a:solidFill>
              <a:effectLst/>
              <a:uFillTx/>
              <a:latin typeface="+mn-lt"/>
              <a:ea typeface="+mn-ea"/>
              <a:cs typeface="+mn-cs"/>
              <a:sym typeface="Helvetica Neue Light"/>
            </a:endParaRPr>
          </a:p>
        </p:txBody>
      </p:sp>
      <p:pic>
        <p:nvPicPr>
          <p:cNvPr id="4" name="Picture 3">
            <a:extLst>
              <a:ext uri="{FF2B5EF4-FFF2-40B4-BE49-F238E27FC236}">
                <a16:creationId xmlns:a16="http://schemas.microsoft.com/office/drawing/2014/main" id="{482126F3-BA19-4FC4-8B4C-3CF0312D9EC4}"/>
              </a:ext>
            </a:extLst>
          </p:cNvPr>
          <p:cNvPicPr>
            <a:picLocks noChangeAspect="1"/>
          </p:cNvPicPr>
          <p:nvPr/>
        </p:nvPicPr>
        <p:blipFill>
          <a:blip r:embed="rId3"/>
          <a:stretch>
            <a:fillRect/>
          </a:stretch>
        </p:blipFill>
        <p:spPr>
          <a:xfrm>
            <a:off x="4995654" y="4512049"/>
            <a:ext cx="6922218" cy="4459423"/>
          </a:xfrm>
          <a:prstGeom prst="rect">
            <a:avLst/>
          </a:prstGeom>
        </p:spPr>
      </p:pic>
      <p:sp>
        <p:nvSpPr>
          <p:cNvPr id="5" name="TextBox 4">
            <a:extLst>
              <a:ext uri="{FF2B5EF4-FFF2-40B4-BE49-F238E27FC236}">
                <a16:creationId xmlns:a16="http://schemas.microsoft.com/office/drawing/2014/main" id="{624640E6-6147-425F-BF5F-692AAAD75A44}"/>
              </a:ext>
            </a:extLst>
          </p:cNvPr>
          <p:cNvSpPr txBox="1"/>
          <p:nvPr/>
        </p:nvSpPr>
        <p:spPr>
          <a:xfrm>
            <a:off x="1086928" y="6440157"/>
            <a:ext cx="3657600" cy="9335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sz="1800" dirty="0">
                <a:solidFill>
                  <a:srgbClr val="000000"/>
                </a:solidFill>
              </a:rPr>
              <a:t>This roof cut-away drawing reveals the trusses beneath the wood </a:t>
            </a:r>
          </a:p>
          <a:p>
            <a:pPr defTabSz="584200" rtl="0" latinLnBrk="1" hangingPunct="0"/>
            <a:r>
              <a:rPr lang="en-US" sz="1800" dirty="0">
                <a:solidFill>
                  <a:srgbClr val="000000"/>
                </a:solidFill>
              </a:rPr>
              <a:t>structural panel roof sheathing</a:t>
            </a:r>
            <a:endParaRPr kumimoji="0" lang="en-US" sz="1800" b="0" i="0" u="none" strike="noStrike" cap="none" spc="0" normalizeH="0" baseline="0" dirty="0">
              <a:ln>
                <a:noFill/>
              </a:ln>
              <a:solidFill>
                <a:srgbClr val="000000"/>
              </a:solidFill>
              <a:effectLst/>
              <a:uFillTx/>
              <a:latin typeface="+mn-lt"/>
              <a:ea typeface="+mn-ea"/>
              <a:cs typeface="+mn-cs"/>
              <a:sym typeface="Helvetica Neue Light"/>
            </a:endParaRPr>
          </a:p>
        </p:txBody>
      </p:sp>
    </p:spTree>
    <p:extLst>
      <p:ext uri="{BB962C8B-B14F-4D97-AF65-F5344CB8AC3E}">
        <p14:creationId xmlns:p14="http://schemas.microsoft.com/office/powerpoint/2010/main" val="1867375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Pan truss ceiling</a:t>
            </a:r>
            <a:endParaRPr lang="en-US" dirty="0"/>
          </a:p>
        </p:txBody>
      </p:sp>
      <p:pic>
        <p:nvPicPr>
          <p:cNvPr id="3" name="Picture 2">
            <a:extLst>
              <a:ext uri="{FF2B5EF4-FFF2-40B4-BE49-F238E27FC236}">
                <a16:creationId xmlns:a16="http://schemas.microsoft.com/office/drawing/2014/main" id="{005859F1-FC71-42D4-8376-9F9B4E6DC3E2}"/>
              </a:ext>
            </a:extLst>
          </p:cNvPr>
          <p:cNvPicPr>
            <a:picLocks noChangeAspect="1"/>
          </p:cNvPicPr>
          <p:nvPr/>
        </p:nvPicPr>
        <p:blipFill>
          <a:blip r:embed="rId3"/>
          <a:stretch>
            <a:fillRect/>
          </a:stretch>
        </p:blipFill>
        <p:spPr>
          <a:xfrm>
            <a:off x="6050397" y="1690777"/>
            <a:ext cx="6442075" cy="6107501"/>
          </a:xfrm>
          <a:prstGeom prst="rect">
            <a:avLst/>
          </a:prstGeom>
        </p:spPr>
      </p:pic>
      <p:sp>
        <p:nvSpPr>
          <p:cNvPr id="4" name="TextBox 3">
            <a:extLst>
              <a:ext uri="{FF2B5EF4-FFF2-40B4-BE49-F238E27FC236}">
                <a16:creationId xmlns:a16="http://schemas.microsoft.com/office/drawing/2014/main" id="{E46C19D3-BE10-4224-B863-C7CE21390EE7}"/>
              </a:ext>
            </a:extLst>
          </p:cNvPr>
          <p:cNvSpPr txBox="1"/>
          <p:nvPr/>
        </p:nvSpPr>
        <p:spPr>
          <a:xfrm>
            <a:off x="512328" y="3400569"/>
            <a:ext cx="5589199" cy="268791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sz="2800" dirty="0">
                <a:solidFill>
                  <a:srgbClr val="000000"/>
                </a:solidFill>
              </a:rPr>
              <a:t>In this instance, trusses are </a:t>
            </a:r>
          </a:p>
          <a:p>
            <a:pPr defTabSz="584200" rtl="0" latinLnBrk="1" hangingPunct="0"/>
            <a:r>
              <a:rPr lang="en-US" sz="2800" dirty="0">
                <a:solidFill>
                  <a:srgbClr val="000000"/>
                </a:solidFill>
              </a:rPr>
              <a:t>used to create a “pan” or “tray”    ceiling. From the exterior, the roof appears to be constructed on trusses. From the interior, it isn’t so     obvious.</a:t>
            </a:r>
            <a:endParaRPr kumimoji="0" lang="en-US" sz="2800" b="0" i="0" u="none" strike="noStrike" cap="none" spc="0" normalizeH="0" baseline="0" dirty="0">
              <a:ln>
                <a:noFill/>
              </a:ln>
              <a:solidFill>
                <a:srgbClr val="000000"/>
              </a:solidFill>
              <a:effectLst/>
              <a:uFillTx/>
              <a:latin typeface="+mn-lt"/>
              <a:ea typeface="+mn-ea"/>
              <a:cs typeface="+mn-cs"/>
              <a:sym typeface="Helvetica Neue Light"/>
            </a:endParaRPr>
          </a:p>
        </p:txBody>
      </p:sp>
    </p:spTree>
    <p:extLst>
      <p:ext uri="{BB962C8B-B14F-4D97-AF65-F5344CB8AC3E}">
        <p14:creationId xmlns:p14="http://schemas.microsoft.com/office/powerpoint/2010/main" val="211818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Transfer Truss</a:t>
            </a:r>
            <a:endParaRPr lang="en-US" dirty="0"/>
          </a:p>
        </p:txBody>
      </p:sp>
      <p:sp>
        <p:nvSpPr>
          <p:cNvPr id="4" name="TextBox 3">
            <a:extLst>
              <a:ext uri="{FF2B5EF4-FFF2-40B4-BE49-F238E27FC236}">
                <a16:creationId xmlns:a16="http://schemas.microsoft.com/office/drawing/2014/main" id="{E46C19D3-BE10-4224-B863-C7CE21390EE7}"/>
              </a:ext>
            </a:extLst>
          </p:cNvPr>
          <p:cNvSpPr txBox="1"/>
          <p:nvPr/>
        </p:nvSpPr>
        <p:spPr>
          <a:xfrm>
            <a:off x="621102" y="3323150"/>
            <a:ext cx="5117320" cy="311880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sz="2800" dirty="0">
                <a:solidFill>
                  <a:srgbClr val="000000"/>
                </a:solidFill>
              </a:rPr>
              <a:t>A “transfer” truss is designed to support roof loads from above and porch trusses framed into </a:t>
            </a:r>
          </a:p>
          <a:p>
            <a:pPr defTabSz="584200" rtl="0" latinLnBrk="1" hangingPunct="0"/>
            <a:r>
              <a:rPr lang="en-US" sz="2800" dirty="0">
                <a:solidFill>
                  <a:srgbClr val="000000"/>
                </a:solidFill>
              </a:rPr>
              <a:t>the side. The transfer truss is </a:t>
            </a:r>
          </a:p>
          <a:p>
            <a:pPr defTabSz="584200" rtl="0" latinLnBrk="1" hangingPunct="0"/>
            <a:r>
              <a:rPr lang="en-US" sz="2800" dirty="0">
                <a:solidFill>
                  <a:srgbClr val="000000"/>
                </a:solidFill>
              </a:rPr>
              <a:t>built into the wall assembly, so it is not obvious how the roof is supported.</a:t>
            </a:r>
            <a:endParaRPr kumimoji="0" lang="en-US" sz="2800" b="0" i="0" u="none" strike="noStrike" cap="none" spc="0" normalizeH="0" baseline="0" dirty="0">
              <a:ln>
                <a:noFill/>
              </a:ln>
              <a:solidFill>
                <a:srgbClr val="000000"/>
              </a:solidFill>
              <a:effectLst/>
              <a:uFillTx/>
              <a:latin typeface="+mn-lt"/>
              <a:ea typeface="+mn-ea"/>
              <a:cs typeface="+mn-cs"/>
              <a:sym typeface="Helvetica Neue Light"/>
            </a:endParaRPr>
          </a:p>
        </p:txBody>
      </p:sp>
      <p:pic>
        <p:nvPicPr>
          <p:cNvPr id="5" name="Picture 4">
            <a:extLst>
              <a:ext uri="{FF2B5EF4-FFF2-40B4-BE49-F238E27FC236}">
                <a16:creationId xmlns:a16="http://schemas.microsoft.com/office/drawing/2014/main" id="{7C4486A2-BFF6-48A2-BF07-705CEDD23447}"/>
              </a:ext>
            </a:extLst>
          </p:cNvPr>
          <p:cNvPicPr>
            <a:picLocks noChangeAspect="1"/>
          </p:cNvPicPr>
          <p:nvPr/>
        </p:nvPicPr>
        <p:blipFill>
          <a:blip r:embed="rId3"/>
          <a:stretch>
            <a:fillRect/>
          </a:stretch>
        </p:blipFill>
        <p:spPr>
          <a:xfrm>
            <a:off x="6063488" y="3164546"/>
            <a:ext cx="6238875" cy="3838575"/>
          </a:xfrm>
          <a:prstGeom prst="rect">
            <a:avLst/>
          </a:prstGeom>
        </p:spPr>
      </p:pic>
    </p:spTree>
    <p:extLst>
      <p:ext uri="{BB962C8B-B14F-4D97-AF65-F5344CB8AC3E}">
        <p14:creationId xmlns:p14="http://schemas.microsoft.com/office/powerpoint/2010/main" val="2072337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“Bonus” Room Above Garage</a:t>
            </a:r>
            <a:endParaRPr lang="en-US" dirty="0"/>
          </a:p>
        </p:txBody>
      </p:sp>
      <p:sp>
        <p:nvSpPr>
          <p:cNvPr id="4" name="TextBox 3">
            <a:extLst>
              <a:ext uri="{FF2B5EF4-FFF2-40B4-BE49-F238E27FC236}">
                <a16:creationId xmlns:a16="http://schemas.microsoft.com/office/drawing/2014/main" id="{E46C19D3-BE10-4224-B863-C7CE21390EE7}"/>
              </a:ext>
            </a:extLst>
          </p:cNvPr>
          <p:cNvSpPr txBox="1"/>
          <p:nvPr/>
        </p:nvSpPr>
        <p:spPr>
          <a:xfrm>
            <a:off x="621102" y="3107706"/>
            <a:ext cx="5400136" cy="35496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sz="2800" dirty="0">
                <a:solidFill>
                  <a:srgbClr val="000000"/>
                </a:solidFill>
              </a:rPr>
              <a:t>The  space  above  this  multi-car garage is being used as a </a:t>
            </a:r>
          </a:p>
          <a:p>
            <a:pPr defTabSz="584200" rtl="0" latinLnBrk="1" hangingPunct="0"/>
            <a:r>
              <a:rPr lang="en-US" sz="2800" dirty="0">
                <a:solidFill>
                  <a:srgbClr val="000000"/>
                </a:solidFill>
              </a:rPr>
              <a:t>“bonus“ room. The bottom chord members are laminated strand </a:t>
            </a:r>
          </a:p>
          <a:p>
            <a:pPr defTabSz="584200" rtl="0" latinLnBrk="1" hangingPunct="0"/>
            <a:r>
              <a:rPr lang="en-US" sz="2800" dirty="0">
                <a:solidFill>
                  <a:srgbClr val="000000"/>
                </a:solidFill>
              </a:rPr>
              <a:t>lumber (LSL), which are </a:t>
            </a:r>
          </a:p>
          <a:p>
            <a:pPr defTabSz="584200" rtl="0" latinLnBrk="1" hangingPunct="0"/>
            <a:r>
              <a:rPr lang="en-US" sz="2800" dirty="0">
                <a:solidFill>
                  <a:srgbClr val="000000"/>
                </a:solidFill>
              </a:rPr>
              <a:t>engineered to carry the floor load and span from the  garage  door  header  to  the interior wall.</a:t>
            </a:r>
            <a:endParaRPr kumimoji="0" lang="en-US" sz="2800" b="0" i="0" u="none" strike="noStrike" cap="none" spc="0" normalizeH="0" baseline="0" dirty="0">
              <a:ln>
                <a:noFill/>
              </a:ln>
              <a:solidFill>
                <a:srgbClr val="000000"/>
              </a:solidFill>
              <a:effectLst/>
              <a:uFillTx/>
              <a:latin typeface="+mn-lt"/>
              <a:ea typeface="+mn-ea"/>
              <a:cs typeface="+mn-cs"/>
              <a:sym typeface="Helvetica Neue Light"/>
            </a:endParaRPr>
          </a:p>
        </p:txBody>
      </p:sp>
      <p:pic>
        <p:nvPicPr>
          <p:cNvPr id="3" name="Picture 2">
            <a:extLst>
              <a:ext uri="{FF2B5EF4-FFF2-40B4-BE49-F238E27FC236}">
                <a16:creationId xmlns:a16="http://schemas.microsoft.com/office/drawing/2014/main" id="{118D4FB9-F09A-4AEE-A6A9-89059654E7B9}"/>
              </a:ext>
            </a:extLst>
          </p:cNvPr>
          <p:cNvPicPr>
            <a:picLocks noChangeAspect="1"/>
          </p:cNvPicPr>
          <p:nvPr/>
        </p:nvPicPr>
        <p:blipFill>
          <a:blip r:embed="rId3"/>
          <a:stretch>
            <a:fillRect/>
          </a:stretch>
        </p:blipFill>
        <p:spPr>
          <a:xfrm>
            <a:off x="6302196" y="2762250"/>
            <a:ext cx="6438900" cy="4229100"/>
          </a:xfrm>
          <a:prstGeom prst="rect">
            <a:avLst/>
          </a:prstGeom>
        </p:spPr>
      </p:pic>
    </p:spTree>
    <p:extLst>
      <p:ext uri="{BB962C8B-B14F-4D97-AF65-F5344CB8AC3E}">
        <p14:creationId xmlns:p14="http://schemas.microsoft.com/office/powerpoint/2010/main" val="2746072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Trusses from Inside “Bonus” Room</a:t>
            </a:r>
          </a:p>
        </p:txBody>
      </p:sp>
      <p:sp>
        <p:nvSpPr>
          <p:cNvPr id="4" name="TextBox 3">
            <a:extLst>
              <a:ext uri="{FF2B5EF4-FFF2-40B4-BE49-F238E27FC236}">
                <a16:creationId xmlns:a16="http://schemas.microsoft.com/office/drawing/2014/main" id="{E46C19D3-BE10-4224-B863-C7CE21390EE7}"/>
              </a:ext>
            </a:extLst>
          </p:cNvPr>
          <p:cNvSpPr txBox="1"/>
          <p:nvPr/>
        </p:nvSpPr>
        <p:spPr>
          <a:xfrm>
            <a:off x="621102" y="3969480"/>
            <a:ext cx="5246298" cy="182614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sz="2800" dirty="0">
                <a:solidFill>
                  <a:srgbClr val="000000"/>
                </a:solidFill>
              </a:rPr>
              <a:t>From inside the bonus room, </a:t>
            </a:r>
          </a:p>
          <a:p>
            <a:pPr defTabSz="584200" rtl="0" latinLnBrk="1" hangingPunct="0"/>
            <a:r>
              <a:rPr lang="en-US" sz="2800" dirty="0">
                <a:solidFill>
                  <a:srgbClr val="000000"/>
                </a:solidFill>
              </a:rPr>
              <a:t>the knee-walls, top chords, and engineered LSL bottom chords </a:t>
            </a:r>
          </a:p>
          <a:p>
            <a:pPr defTabSz="584200" rtl="0" latinLnBrk="1" hangingPunct="0"/>
            <a:r>
              <a:rPr lang="en-US" sz="2800" dirty="0">
                <a:solidFill>
                  <a:srgbClr val="000000"/>
                </a:solidFill>
              </a:rPr>
              <a:t>are visible</a:t>
            </a:r>
            <a:endParaRPr kumimoji="0" lang="en-US" sz="2800" b="0" i="0" u="none" strike="noStrike" cap="none" spc="0" normalizeH="0" baseline="0" dirty="0">
              <a:ln>
                <a:noFill/>
              </a:ln>
              <a:solidFill>
                <a:srgbClr val="000000"/>
              </a:solidFill>
              <a:effectLst/>
              <a:uFillTx/>
              <a:latin typeface="+mn-lt"/>
              <a:ea typeface="+mn-ea"/>
              <a:cs typeface="+mn-cs"/>
              <a:sym typeface="Helvetica Neue Light"/>
            </a:endParaRPr>
          </a:p>
        </p:txBody>
      </p:sp>
      <p:pic>
        <p:nvPicPr>
          <p:cNvPr id="5" name="Picture 4">
            <a:extLst>
              <a:ext uri="{FF2B5EF4-FFF2-40B4-BE49-F238E27FC236}">
                <a16:creationId xmlns:a16="http://schemas.microsoft.com/office/drawing/2014/main" id="{19A13C4A-ED0D-456C-B7BA-17E0D7AE5730}"/>
              </a:ext>
            </a:extLst>
          </p:cNvPr>
          <p:cNvPicPr>
            <a:picLocks noChangeAspect="1"/>
          </p:cNvPicPr>
          <p:nvPr/>
        </p:nvPicPr>
        <p:blipFill>
          <a:blip r:embed="rId3"/>
          <a:stretch>
            <a:fillRect/>
          </a:stretch>
        </p:blipFill>
        <p:spPr>
          <a:xfrm>
            <a:off x="6063488" y="2953828"/>
            <a:ext cx="6353175" cy="4191000"/>
          </a:xfrm>
          <a:prstGeom prst="rect">
            <a:avLst/>
          </a:prstGeom>
        </p:spPr>
      </p:pic>
    </p:spTree>
    <p:extLst>
      <p:ext uri="{BB962C8B-B14F-4D97-AF65-F5344CB8AC3E}">
        <p14:creationId xmlns:p14="http://schemas.microsoft.com/office/powerpoint/2010/main" val="3436700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a:ext>
            </a:extLst>
          </a:blip>
          <a:srcRect/>
          <a:stretch>
            <a:fillRect/>
          </a:stretch>
        </p:blipFill>
        <p:spPr>
          <a:xfrm>
            <a:off x="0" y="-19050"/>
            <a:ext cx="13036550" cy="9772650"/>
          </a:xfrm>
        </p:spPr>
      </p:pic>
      <p:sp>
        <p:nvSpPr>
          <p:cNvPr id="3" name="Title 2"/>
          <p:cNvSpPr>
            <a:spLocks noGrp="1"/>
          </p:cNvSpPr>
          <p:nvPr>
            <p:ph type="title"/>
          </p:nvPr>
        </p:nvSpPr>
        <p:spPr>
          <a:xfrm>
            <a:off x="762001" y="1333206"/>
            <a:ext cx="6702425" cy="1818686"/>
          </a:xfrm>
        </p:spPr>
        <p:txBody>
          <a:bodyPr/>
          <a:lstStyle/>
          <a:p>
            <a:r>
              <a:rPr lang="en-US" dirty="0"/>
              <a:t>About AWC</a:t>
            </a:r>
          </a:p>
        </p:txBody>
      </p:sp>
      <p:sp>
        <p:nvSpPr>
          <p:cNvPr id="4" name="Text Placeholder 3"/>
          <p:cNvSpPr>
            <a:spLocks noGrp="1"/>
          </p:cNvSpPr>
          <p:nvPr>
            <p:ph type="body" sz="quarter" idx="11"/>
          </p:nvPr>
        </p:nvSpPr>
        <p:spPr>
          <a:xfrm>
            <a:off x="762000" y="3441663"/>
            <a:ext cx="7658100" cy="2079027"/>
          </a:xfrm>
        </p:spPr>
        <p:txBody>
          <a:bodyPr/>
          <a:lstStyle/>
          <a:p>
            <a:r>
              <a:rPr lang="en-US" dirty="0"/>
              <a:t>Codes and Standards</a:t>
            </a:r>
          </a:p>
          <a:p>
            <a:r>
              <a:rPr lang="en-US" dirty="0"/>
              <a:t>Sustainability</a:t>
            </a:r>
          </a:p>
          <a:p>
            <a:r>
              <a:rPr lang="en-US" dirty="0"/>
              <a:t>Manufacturing Environmental Regulation</a:t>
            </a:r>
          </a:p>
          <a:p>
            <a:r>
              <a:rPr lang="en-US" dirty="0"/>
              <a:t>Advocacy and Public Policy</a:t>
            </a:r>
          </a:p>
          <a:p>
            <a:endParaRPr lang="en-US" dirty="0"/>
          </a:p>
        </p:txBody>
      </p:sp>
      <p:pic>
        <p:nvPicPr>
          <p:cNvPr id="7" name="Picture 6" descr="AWC_PowerPoint2017-01.png"/>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8940125" y="617228"/>
            <a:ext cx="3543977" cy="1431955"/>
          </a:xfrm>
          <a:prstGeom prst="rect">
            <a:avLst/>
          </a:prstGeom>
        </p:spPr>
      </p:pic>
    </p:spTree>
    <p:extLst>
      <p:ext uri="{BB962C8B-B14F-4D97-AF65-F5344CB8AC3E}">
        <p14:creationId xmlns:p14="http://schemas.microsoft.com/office/powerpoint/2010/main" val="99512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Incidents Involving Trusses</a:t>
            </a:r>
          </a:p>
        </p:txBody>
      </p:sp>
      <p:sp>
        <p:nvSpPr>
          <p:cNvPr id="9" name="Text Placeholder 8">
            <a:extLst>
              <a:ext uri="{FF2B5EF4-FFF2-40B4-BE49-F238E27FC236}">
                <a16:creationId xmlns:a16="http://schemas.microsoft.com/office/drawing/2014/main" id="{D3335915-59E0-4989-8C43-76D6F2A65E91}"/>
              </a:ext>
            </a:extLst>
          </p:cNvPr>
          <p:cNvSpPr>
            <a:spLocks noGrp="1"/>
          </p:cNvSpPr>
          <p:nvPr>
            <p:ph type="body" sz="quarter" idx="12"/>
          </p:nvPr>
        </p:nvSpPr>
        <p:spPr>
          <a:xfrm>
            <a:off x="454851" y="1438707"/>
            <a:ext cx="11498038" cy="4340991"/>
          </a:xfrm>
        </p:spPr>
        <p:txBody>
          <a:bodyPr/>
          <a:lstStyle/>
          <a:p>
            <a:pPr marL="465138" indent="-457200">
              <a:spcBef>
                <a:spcPts val="0"/>
              </a:spcBef>
              <a:spcAft>
                <a:spcPts val="0"/>
              </a:spcAft>
              <a:buFont typeface="Arial" panose="020B0604020202020204" pitchFamily="34" charset="0"/>
              <a:buChar char="•"/>
            </a:pPr>
            <a:r>
              <a:rPr lang="en-US" sz="2800" dirty="0"/>
              <a:t>The National Institute of Occupational Safety and Health maintains a partial database of firefighter fatalities</a:t>
            </a:r>
          </a:p>
          <a:p>
            <a:pPr marL="465138" indent="-457200">
              <a:spcBef>
                <a:spcPts val="0"/>
              </a:spcBef>
              <a:spcAft>
                <a:spcPts val="0"/>
              </a:spcAft>
              <a:buFont typeface="Arial" panose="020B0604020202020204" pitchFamily="34" charset="0"/>
              <a:buChar char="•"/>
            </a:pPr>
            <a:endParaRPr lang="en-US" sz="2800" dirty="0"/>
          </a:p>
          <a:p>
            <a:pPr marL="465138" indent="-457200">
              <a:spcBef>
                <a:spcPts val="0"/>
              </a:spcBef>
              <a:spcAft>
                <a:spcPts val="0"/>
              </a:spcAft>
              <a:buFont typeface="Arial" panose="020B0604020202020204" pitchFamily="34" charset="0"/>
              <a:buChar char="•"/>
            </a:pPr>
            <a:r>
              <a:rPr lang="en-US" sz="2800" dirty="0"/>
              <a:t>Each fire is reported separately with details on the fire and circumstances leading to the fatality</a:t>
            </a:r>
          </a:p>
          <a:p>
            <a:pPr marL="465138" indent="-457200">
              <a:spcBef>
                <a:spcPts val="0"/>
              </a:spcBef>
              <a:spcAft>
                <a:spcPts val="0"/>
              </a:spcAft>
              <a:buFont typeface="Arial" panose="020B0604020202020204" pitchFamily="34" charset="0"/>
              <a:buChar char="•"/>
            </a:pPr>
            <a:endParaRPr lang="en-US" sz="2800" dirty="0"/>
          </a:p>
          <a:p>
            <a:pPr marL="465138" indent="-457200">
              <a:spcBef>
                <a:spcPts val="0"/>
              </a:spcBef>
              <a:spcAft>
                <a:spcPts val="0"/>
              </a:spcAft>
              <a:buFont typeface="Arial" panose="020B0604020202020204" pitchFamily="34" charset="0"/>
              <a:buChar char="•"/>
            </a:pPr>
            <a:r>
              <a:rPr lang="en-US" sz="2800" dirty="0"/>
              <a:t>Additionally, the reports provide a summary of fire ground management/command activities that could be improved upon</a:t>
            </a:r>
          </a:p>
        </p:txBody>
      </p:sp>
      <p:pic>
        <p:nvPicPr>
          <p:cNvPr id="4" name="Picture 3">
            <a:extLst>
              <a:ext uri="{FF2B5EF4-FFF2-40B4-BE49-F238E27FC236}">
                <a16:creationId xmlns:a16="http://schemas.microsoft.com/office/drawing/2014/main" id="{CAD3347C-7857-4465-BD10-F48F73D2E427}"/>
              </a:ext>
            </a:extLst>
          </p:cNvPr>
          <p:cNvPicPr>
            <a:picLocks noChangeAspect="1"/>
          </p:cNvPicPr>
          <p:nvPr/>
        </p:nvPicPr>
        <p:blipFill>
          <a:blip r:embed="rId3"/>
          <a:stretch>
            <a:fillRect/>
          </a:stretch>
        </p:blipFill>
        <p:spPr>
          <a:xfrm>
            <a:off x="4416725" y="5749118"/>
            <a:ext cx="6182144" cy="3777977"/>
          </a:xfrm>
          <a:prstGeom prst="rect">
            <a:avLst/>
          </a:prstGeom>
        </p:spPr>
      </p:pic>
    </p:spTree>
    <p:extLst>
      <p:ext uri="{BB962C8B-B14F-4D97-AF65-F5344CB8AC3E}">
        <p14:creationId xmlns:p14="http://schemas.microsoft.com/office/powerpoint/2010/main" val="1554799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630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b="5957"/>
          <a:stretch/>
        </p:blipFill>
        <p:spPr>
          <a:xfrm>
            <a:off x="5971033" y="1184237"/>
            <a:ext cx="6382830" cy="7978813"/>
          </a:xfrm>
        </p:spPr>
      </p:pic>
      <p:sp>
        <p:nvSpPr>
          <p:cNvPr id="3" name="Title 2"/>
          <p:cNvSpPr>
            <a:spLocks noGrp="1"/>
          </p:cNvSpPr>
          <p:nvPr>
            <p:ph type="title"/>
          </p:nvPr>
        </p:nvSpPr>
        <p:spPr/>
        <p:txBody>
          <a:bodyPr/>
          <a:lstStyle/>
          <a:p>
            <a:pPr defTabSz="584170" rtl="0"/>
            <a:r>
              <a:rPr lang="en-US" dirty="0"/>
              <a:t>Education Resources</a:t>
            </a:r>
          </a:p>
        </p:txBody>
      </p:sp>
      <p:sp>
        <p:nvSpPr>
          <p:cNvPr id="4" name="Text Placeholder 3"/>
          <p:cNvSpPr>
            <a:spLocks noGrp="1"/>
          </p:cNvSpPr>
          <p:nvPr>
            <p:ph type="body" sz="quarter" idx="11"/>
          </p:nvPr>
        </p:nvSpPr>
        <p:spPr>
          <a:xfrm>
            <a:off x="762000" y="5633546"/>
            <a:ext cx="4715255" cy="1590214"/>
          </a:xfrm>
        </p:spPr>
        <p:txBody>
          <a:bodyPr/>
          <a:lstStyle/>
          <a:p>
            <a:pPr marL="7938" indent="0" algn="l" defTabSz="584170" rtl="0">
              <a:spcBef>
                <a:spcPts val="1600"/>
              </a:spcBef>
              <a:buClr>
                <a:schemeClr val="accent2">
                  <a:lumMod val="75000"/>
                </a:schemeClr>
              </a:buClr>
              <a:buSzPct val="85000"/>
              <a:buFontTx/>
              <a:buNone/>
              <a:tabLst/>
            </a:pPr>
            <a:r>
              <a:rPr lang="en-US" dirty="0"/>
              <a:t>www.awc.org </a:t>
            </a:r>
          </a:p>
          <a:p>
            <a:pPr marL="7938" indent="0" algn="l" defTabSz="584170" rtl="0">
              <a:spcBef>
                <a:spcPts val="1600"/>
              </a:spcBef>
              <a:buClr>
                <a:schemeClr val="accent2">
                  <a:lumMod val="75000"/>
                </a:schemeClr>
              </a:buClr>
              <a:buSzPct val="85000"/>
              <a:buFontTx/>
              <a:buNone/>
              <a:tabLst/>
            </a:pPr>
            <a:r>
              <a:rPr lang="en-US" dirty="0"/>
              <a:t>Education Tab</a:t>
            </a:r>
          </a:p>
        </p:txBody>
      </p:sp>
      <p:sp>
        <p:nvSpPr>
          <p:cNvPr id="6" name="AutoShape 117"/>
          <p:cNvSpPr>
            <a:spLocks/>
          </p:cNvSpPr>
          <p:nvPr/>
        </p:nvSpPr>
        <p:spPr bwMode="auto">
          <a:xfrm rot="1403624">
            <a:off x="4745725" y="307728"/>
            <a:ext cx="1956836" cy="1964698"/>
          </a:xfrm>
          <a:custGeom>
            <a:avLst/>
            <a:gdLst>
              <a:gd name="T0" fmla="*/ 10800 w 21600"/>
              <a:gd name="T1" fmla="+- 0 10846 92"/>
              <a:gd name="T2" fmla="*/ 10846 h 21508"/>
              <a:gd name="T3" fmla="*/ 10800 w 21600"/>
              <a:gd name="T4" fmla="+- 0 10846 92"/>
              <a:gd name="T5" fmla="*/ 10846 h 21508"/>
              <a:gd name="T6" fmla="*/ 10800 w 21600"/>
              <a:gd name="T7" fmla="+- 0 10846 92"/>
              <a:gd name="T8" fmla="*/ 10846 h 21508"/>
              <a:gd name="T9" fmla="*/ 10800 w 21600"/>
              <a:gd name="T10" fmla="+- 0 10846 92"/>
              <a:gd name="T11" fmla="*/ 10846 h 21508"/>
            </a:gdLst>
            <a:ahLst/>
            <a:cxnLst>
              <a:cxn ang="0">
                <a:pos x="T0" y="T2"/>
              </a:cxn>
              <a:cxn ang="0">
                <a:pos x="T3" y="T5"/>
              </a:cxn>
              <a:cxn ang="0">
                <a:pos x="T6" y="T8"/>
              </a:cxn>
              <a:cxn ang="0">
                <a:pos x="T9" y="T11"/>
              </a:cxn>
            </a:cxnLst>
            <a:rect l="0" t="0" r="r" b="b"/>
            <a:pathLst>
              <a:path w="21600" h="21508">
                <a:moveTo>
                  <a:pt x="21191" y="7447"/>
                </a:moveTo>
                <a:cubicBezTo>
                  <a:pt x="21462" y="7754"/>
                  <a:pt x="21599" y="8137"/>
                  <a:pt x="21599" y="8596"/>
                </a:cubicBezTo>
                <a:cubicBezTo>
                  <a:pt x="21599" y="9035"/>
                  <a:pt x="21462" y="9418"/>
                  <a:pt x="21191" y="9746"/>
                </a:cubicBezTo>
                <a:lnTo>
                  <a:pt x="15435" y="16662"/>
                </a:lnTo>
                <a:cubicBezTo>
                  <a:pt x="15036" y="17135"/>
                  <a:pt x="14691" y="17302"/>
                  <a:pt x="14402" y="17159"/>
                </a:cubicBezTo>
                <a:cubicBezTo>
                  <a:pt x="14113" y="17016"/>
                  <a:pt x="13969" y="16609"/>
                  <a:pt x="13969" y="15948"/>
                </a:cubicBezTo>
                <a:lnTo>
                  <a:pt x="13969" y="11328"/>
                </a:lnTo>
                <a:cubicBezTo>
                  <a:pt x="11922" y="11345"/>
                  <a:pt x="10123" y="11608"/>
                  <a:pt x="8566" y="12117"/>
                </a:cubicBezTo>
                <a:cubicBezTo>
                  <a:pt x="7011" y="12632"/>
                  <a:pt x="5699" y="13316"/>
                  <a:pt x="4629" y="14185"/>
                </a:cubicBezTo>
                <a:cubicBezTo>
                  <a:pt x="3559" y="15053"/>
                  <a:pt x="2719" y="16074"/>
                  <a:pt x="2110" y="17252"/>
                </a:cubicBezTo>
                <a:cubicBezTo>
                  <a:pt x="1500" y="18422"/>
                  <a:pt x="1118" y="19691"/>
                  <a:pt x="962" y="21045"/>
                </a:cubicBezTo>
                <a:cubicBezTo>
                  <a:pt x="930" y="21352"/>
                  <a:pt x="785" y="21508"/>
                  <a:pt x="526" y="21508"/>
                </a:cubicBezTo>
                <a:lnTo>
                  <a:pt x="501" y="21508"/>
                </a:lnTo>
                <a:cubicBezTo>
                  <a:pt x="247" y="21508"/>
                  <a:pt x="100" y="21353"/>
                  <a:pt x="68" y="21045"/>
                </a:cubicBezTo>
                <a:cubicBezTo>
                  <a:pt x="22" y="20566"/>
                  <a:pt x="0" y="20092"/>
                  <a:pt x="0" y="19618"/>
                </a:cubicBezTo>
                <a:cubicBezTo>
                  <a:pt x="0" y="17665"/>
                  <a:pt x="276" y="15831"/>
                  <a:pt x="839" y="14106"/>
                </a:cubicBezTo>
                <a:cubicBezTo>
                  <a:pt x="1397" y="12386"/>
                  <a:pt x="2247" y="10877"/>
                  <a:pt x="3393" y="9593"/>
                </a:cubicBezTo>
                <a:cubicBezTo>
                  <a:pt x="4538" y="8304"/>
                  <a:pt x="5988" y="7280"/>
                  <a:pt x="7741" y="6525"/>
                </a:cubicBezTo>
                <a:cubicBezTo>
                  <a:pt x="9493" y="5771"/>
                  <a:pt x="11569" y="5382"/>
                  <a:pt x="13969" y="5367"/>
                </a:cubicBezTo>
                <a:lnTo>
                  <a:pt x="13969" y="1262"/>
                </a:lnTo>
                <a:cubicBezTo>
                  <a:pt x="13969" y="592"/>
                  <a:pt x="14111" y="188"/>
                  <a:pt x="14392" y="45"/>
                </a:cubicBezTo>
                <a:cubicBezTo>
                  <a:pt x="14671" y="-92"/>
                  <a:pt x="15021" y="80"/>
                  <a:pt x="15435" y="548"/>
                </a:cubicBezTo>
                <a:lnTo>
                  <a:pt x="21191" y="7447"/>
                </a:lnTo>
                <a:close/>
              </a:path>
            </a:pathLst>
          </a:custGeom>
          <a:solidFill>
            <a:schemeClr val="accent1"/>
          </a:solidFill>
          <a:ln w="38100" cmpd="sng">
            <a:solidFill>
              <a:schemeClr val="bg2"/>
            </a:solidFill>
          </a:ln>
          <a:effectLst/>
          <a:extLst/>
        </p:spPr>
        <p:txBody>
          <a:bodyPr lIns="38100" tIns="38100" rIns="38100" bIns="38100" anchor="ctr"/>
          <a:lstStyle>
            <a:defPPr>
              <a:defRPr lang="es-ES"/>
            </a:defPPr>
            <a:lvl1pPr algn="ctr" defTabSz="823913" rtl="0" fontAlgn="base" hangingPunct="0">
              <a:spcBef>
                <a:spcPct val="0"/>
              </a:spcBef>
              <a:spcAft>
                <a:spcPct val="0"/>
              </a:spcAft>
              <a:defRPr sz="7900" kern="1200">
                <a:solidFill>
                  <a:srgbClr val="FFFFFF"/>
                </a:solidFill>
                <a:latin typeface="League Gothic" charset="0"/>
                <a:ea typeface="ＭＳ Ｐゴシック" charset="0"/>
                <a:cs typeface="ＭＳ Ｐゴシック" charset="0"/>
                <a:sym typeface="League Gothic" charset="0"/>
              </a:defRPr>
            </a:lvl1pPr>
            <a:lvl2pPr marL="342900" indent="114300" algn="ctr" defTabSz="823913" rtl="0" fontAlgn="base" hangingPunct="0">
              <a:spcBef>
                <a:spcPct val="0"/>
              </a:spcBef>
              <a:spcAft>
                <a:spcPct val="0"/>
              </a:spcAft>
              <a:defRPr sz="7900" kern="1200">
                <a:solidFill>
                  <a:srgbClr val="FFFFFF"/>
                </a:solidFill>
                <a:latin typeface="League Gothic" charset="0"/>
                <a:ea typeface="ＭＳ Ｐゴシック" charset="0"/>
                <a:cs typeface="ＭＳ Ｐゴシック" charset="0"/>
                <a:sym typeface="League Gothic" charset="0"/>
              </a:defRPr>
            </a:lvl2pPr>
            <a:lvl3pPr marL="684213" indent="228600" algn="ctr" defTabSz="823913" rtl="0" fontAlgn="base" hangingPunct="0">
              <a:spcBef>
                <a:spcPct val="0"/>
              </a:spcBef>
              <a:spcAft>
                <a:spcPct val="0"/>
              </a:spcAft>
              <a:defRPr sz="7900" kern="1200">
                <a:solidFill>
                  <a:srgbClr val="FFFFFF"/>
                </a:solidFill>
                <a:latin typeface="League Gothic" charset="0"/>
                <a:ea typeface="ＭＳ Ｐゴシック" charset="0"/>
                <a:cs typeface="ＭＳ Ｐゴシック" charset="0"/>
                <a:sym typeface="League Gothic" charset="0"/>
              </a:defRPr>
            </a:lvl3pPr>
            <a:lvl4pPr marL="1027113" indent="342900" algn="ctr" defTabSz="823913" rtl="0" fontAlgn="base" hangingPunct="0">
              <a:spcBef>
                <a:spcPct val="0"/>
              </a:spcBef>
              <a:spcAft>
                <a:spcPct val="0"/>
              </a:spcAft>
              <a:defRPr sz="7900" kern="1200">
                <a:solidFill>
                  <a:srgbClr val="FFFFFF"/>
                </a:solidFill>
                <a:latin typeface="League Gothic" charset="0"/>
                <a:ea typeface="ＭＳ Ｐゴシック" charset="0"/>
                <a:cs typeface="ＭＳ Ｐゴシック" charset="0"/>
                <a:sym typeface="League Gothic" charset="0"/>
              </a:defRPr>
            </a:lvl4pPr>
            <a:lvl5pPr marL="1370013" indent="457200" algn="ctr" defTabSz="823913" rtl="0" fontAlgn="base" hangingPunct="0">
              <a:spcBef>
                <a:spcPct val="0"/>
              </a:spcBef>
              <a:spcAft>
                <a:spcPct val="0"/>
              </a:spcAft>
              <a:defRPr sz="7900" kern="1200">
                <a:solidFill>
                  <a:srgbClr val="FFFFFF"/>
                </a:solidFill>
                <a:latin typeface="League Gothic" charset="0"/>
                <a:ea typeface="ＭＳ Ｐゴシック" charset="0"/>
                <a:cs typeface="ＭＳ Ｐゴシック" charset="0"/>
                <a:sym typeface="League Gothic" charset="0"/>
              </a:defRPr>
            </a:lvl5pPr>
            <a:lvl6pPr marL="2286000" algn="l" defTabSz="457200" rtl="0" eaLnBrk="1" latinLnBrk="0" hangingPunct="1">
              <a:defRPr sz="7900" kern="1200">
                <a:solidFill>
                  <a:srgbClr val="FFFFFF"/>
                </a:solidFill>
                <a:latin typeface="League Gothic" charset="0"/>
                <a:ea typeface="ＭＳ Ｐゴシック" charset="0"/>
                <a:cs typeface="ＭＳ Ｐゴシック" charset="0"/>
                <a:sym typeface="League Gothic" charset="0"/>
              </a:defRPr>
            </a:lvl6pPr>
            <a:lvl7pPr marL="2743200" algn="l" defTabSz="457200" rtl="0" eaLnBrk="1" latinLnBrk="0" hangingPunct="1">
              <a:defRPr sz="7900" kern="1200">
                <a:solidFill>
                  <a:srgbClr val="FFFFFF"/>
                </a:solidFill>
                <a:latin typeface="League Gothic" charset="0"/>
                <a:ea typeface="ＭＳ Ｐゴシック" charset="0"/>
                <a:cs typeface="ＭＳ Ｐゴシック" charset="0"/>
                <a:sym typeface="League Gothic" charset="0"/>
              </a:defRPr>
            </a:lvl7pPr>
            <a:lvl8pPr marL="3200400" algn="l" defTabSz="457200" rtl="0" eaLnBrk="1" latinLnBrk="0" hangingPunct="1">
              <a:defRPr sz="7900" kern="1200">
                <a:solidFill>
                  <a:srgbClr val="FFFFFF"/>
                </a:solidFill>
                <a:latin typeface="League Gothic" charset="0"/>
                <a:ea typeface="ＭＳ Ｐゴシック" charset="0"/>
                <a:cs typeface="ＭＳ Ｐゴシック" charset="0"/>
                <a:sym typeface="League Gothic" charset="0"/>
              </a:defRPr>
            </a:lvl8pPr>
            <a:lvl9pPr marL="3657600" algn="l" defTabSz="457200" rtl="0" eaLnBrk="1" latinLnBrk="0" hangingPunct="1">
              <a:defRPr sz="7900" kern="1200">
                <a:solidFill>
                  <a:srgbClr val="FFFFFF"/>
                </a:solidFill>
                <a:latin typeface="League Gothic" charset="0"/>
                <a:ea typeface="ＭＳ Ｐゴシック" charset="0"/>
                <a:cs typeface="ＭＳ Ｐゴシック" charset="0"/>
                <a:sym typeface="League Gothic" charset="0"/>
              </a:defRPr>
            </a:lvl9pPr>
          </a:lstStyle>
          <a:p>
            <a:pPr defTabSz="342900">
              <a:defRPr/>
            </a:pPr>
            <a:endParaRPr lang="en-US" sz="2300" dirty="0">
              <a:solidFill>
                <a:srgbClr val="44CEB9"/>
              </a:solidFill>
              <a:effectLst/>
              <a:latin typeface="Proxima Nova"/>
              <a:ea typeface="Gill Sans MT"/>
              <a:cs typeface="Proxima Nova"/>
              <a:sym typeface="Gill Sans" charset="0"/>
            </a:endParaRPr>
          </a:p>
        </p:txBody>
      </p:sp>
    </p:spTree>
    <p:extLst>
      <p:ext uri="{BB962C8B-B14F-4D97-AF65-F5344CB8AC3E}">
        <p14:creationId xmlns:p14="http://schemas.microsoft.com/office/powerpoint/2010/main" val="255173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6217" y="3755137"/>
            <a:ext cx="5187172" cy="2355605"/>
          </a:xfrm>
        </p:spPr>
        <p:txBody>
          <a:bodyPr/>
          <a:lstStyle/>
          <a:p>
            <a:pPr rtl="0"/>
            <a:r>
              <a:rPr lang="en-US" sz="3911" dirty="0"/>
              <a:t>To expedite your CEUs, create an account on our website!</a:t>
            </a:r>
          </a:p>
        </p:txBody>
      </p:sp>
      <p:sp>
        <p:nvSpPr>
          <p:cNvPr id="4" name="Text Placeholder 3"/>
          <p:cNvSpPr>
            <a:spLocks noGrp="1"/>
          </p:cNvSpPr>
          <p:nvPr>
            <p:ph type="body" sz="quarter" idx="11"/>
          </p:nvPr>
        </p:nvSpPr>
        <p:spPr>
          <a:xfrm>
            <a:off x="728777" y="6549653"/>
            <a:ext cx="4538990" cy="505451"/>
          </a:xfrm>
        </p:spPr>
        <p:txBody>
          <a:bodyPr/>
          <a:lstStyle/>
          <a:p>
            <a:pPr algn="ctr" rtl="0"/>
            <a:r>
              <a:rPr lang="en-US" sz="3556" dirty="0">
                <a:solidFill>
                  <a:schemeClr val="tx1">
                    <a:lumMod val="75000"/>
                  </a:schemeClr>
                </a:solidFill>
              </a:rPr>
              <a:t>www.awc.org</a:t>
            </a:r>
          </a:p>
        </p:txBody>
      </p:sp>
      <p:pic>
        <p:nvPicPr>
          <p:cNvPr id="2" name="Picture 1"/>
          <p:cNvPicPr>
            <a:picLocks noChangeAspect="1"/>
          </p:cNvPicPr>
          <p:nvPr/>
        </p:nvPicPr>
        <p:blipFill>
          <a:blip r:embed="rId2"/>
          <a:stretch>
            <a:fillRect/>
          </a:stretch>
        </p:blipFill>
        <p:spPr>
          <a:xfrm>
            <a:off x="6188631" y="1583901"/>
            <a:ext cx="6087392" cy="6988599"/>
          </a:xfrm>
          <a:prstGeom prst="rect">
            <a:avLst/>
          </a:prstGeom>
        </p:spPr>
      </p:pic>
      <p:sp>
        <p:nvSpPr>
          <p:cNvPr id="6" name="AutoShape 117">
            <a:extLst>
              <a:ext uri="{FF2B5EF4-FFF2-40B4-BE49-F238E27FC236}">
                <a16:creationId xmlns:a16="http://schemas.microsoft.com/office/drawing/2014/main" id="{C2E10E7D-FECC-474B-BEEA-7458D8DBA513}"/>
              </a:ext>
            </a:extLst>
          </p:cNvPr>
          <p:cNvSpPr>
            <a:spLocks/>
          </p:cNvSpPr>
          <p:nvPr/>
        </p:nvSpPr>
        <p:spPr bwMode="auto">
          <a:xfrm rot="1403624">
            <a:off x="5210212" y="601550"/>
            <a:ext cx="1956836" cy="1964698"/>
          </a:xfrm>
          <a:custGeom>
            <a:avLst/>
            <a:gdLst>
              <a:gd name="T0" fmla="*/ 10800 w 21600"/>
              <a:gd name="T1" fmla="+- 0 10846 92"/>
              <a:gd name="T2" fmla="*/ 10846 h 21508"/>
              <a:gd name="T3" fmla="*/ 10800 w 21600"/>
              <a:gd name="T4" fmla="+- 0 10846 92"/>
              <a:gd name="T5" fmla="*/ 10846 h 21508"/>
              <a:gd name="T6" fmla="*/ 10800 w 21600"/>
              <a:gd name="T7" fmla="+- 0 10846 92"/>
              <a:gd name="T8" fmla="*/ 10846 h 21508"/>
              <a:gd name="T9" fmla="*/ 10800 w 21600"/>
              <a:gd name="T10" fmla="+- 0 10846 92"/>
              <a:gd name="T11" fmla="*/ 10846 h 21508"/>
            </a:gdLst>
            <a:ahLst/>
            <a:cxnLst>
              <a:cxn ang="0">
                <a:pos x="T0" y="T2"/>
              </a:cxn>
              <a:cxn ang="0">
                <a:pos x="T3" y="T5"/>
              </a:cxn>
              <a:cxn ang="0">
                <a:pos x="T6" y="T8"/>
              </a:cxn>
              <a:cxn ang="0">
                <a:pos x="T9" y="T11"/>
              </a:cxn>
            </a:cxnLst>
            <a:rect l="0" t="0" r="r" b="b"/>
            <a:pathLst>
              <a:path w="21600" h="21508">
                <a:moveTo>
                  <a:pt x="21191" y="7447"/>
                </a:moveTo>
                <a:cubicBezTo>
                  <a:pt x="21462" y="7754"/>
                  <a:pt x="21599" y="8137"/>
                  <a:pt x="21599" y="8596"/>
                </a:cubicBezTo>
                <a:cubicBezTo>
                  <a:pt x="21599" y="9035"/>
                  <a:pt x="21462" y="9418"/>
                  <a:pt x="21191" y="9746"/>
                </a:cubicBezTo>
                <a:lnTo>
                  <a:pt x="15435" y="16662"/>
                </a:lnTo>
                <a:cubicBezTo>
                  <a:pt x="15036" y="17135"/>
                  <a:pt x="14691" y="17302"/>
                  <a:pt x="14402" y="17159"/>
                </a:cubicBezTo>
                <a:cubicBezTo>
                  <a:pt x="14113" y="17016"/>
                  <a:pt x="13969" y="16609"/>
                  <a:pt x="13969" y="15948"/>
                </a:cubicBezTo>
                <a:lnTo>
                  <a:pt x="13969" y="11328"/>
                </a:lnTo>
                <a:cubicBezTo>
                  <a:pt x="11922" y="11345"/>
                  <a:pt x="10123" y="11608"/>
                  <a:pt x="8566" y="12117"/>
                </a:cubicBezTo>
                <a:cubicBezTo>
                  <a:pt x="7011" y="12632"/>
                  <a:pt x="5699" y="13316"/>
                  <a:pt x="4629" y="14185"/>
                </a:cubicBezTo>
                <a:cubicBezTo>
                  <a:pt x="3559" y="15053"/>
                  <a:pt x="2719" y="16074"/>
                  <a:pt x="2110" y="17252"/>
                </a:cubicBezTo>
                <a:cubicBezTo>
                  <a:pt x="1500" y="18422"/>
                  <a:pt x="1118" y="19691"/>
                  <a:pt x="962" y="21045"/>
                </a:cubicBezTo>
                <a:cubicBezTo>
                  <a:pt x="930" y="21352"/>
                  <a:pt x="785" y="21508"/>
                  <a:pt x="526" y="21508"/>
                </a:cubicBezTo>
                <a:lnTo>
                  <a:pt x="501" y="21508"/>
                </a:lnTo>
                <a:cubicBezTo>
                  <a:pt x="247" y="21508"/>
                  <a:pt x="100" y="21353"/>
                  <a:pt x="68" y="21045"/>
                </a:cubicBezTo>
                <a:cubicBezTo>
                  <a:pt x="22" y="20566"/>
                  <a:pt x="0" y="20092"/>
                  <a:pt x="0" y="19618"/>
                </a:cubicBezTo>
                <a:cubicBezTo>
                  <a:pt x="0" y="17665"/>
                  <a:pt x="276" y="15831"/>
                  <a:pt x="839" y="14106"/>
                </a:cubicBezTo>
                <a:cubicBezTo>
                  <a:pt x="1397" y="12386"/>
                  <a:pt x="2247" y="10877"/>
                  <a:pt x="3393" y="9593"/>
                </a:cubicBezTo>
                <a:cubicBezTo>
                  <a:pt x="4538" y="8304"/>
                  <a:pt x="5988" y="7280"/>
                  <a:pt x="7741" y="6525"/>
                </a:cubicBezTo>
                <a:cubicBezTo>
                  <a:pt x="9493" y="5771"/>
                  <a:pt x="11569" y="5382"/>
                  <a:pt x="13969" y="5367"/>
                </a:cubicBezTo>
                <a:lnTo>
                  <a:pt x="13969" y="1262"/>
                </a:lnTo>
                <a:cubicBezTo>
                  <a:pt x="13969" y="592"/>
                  <a:pt x="14111" y="188"/>
                  <a:pt x="14392" y="45"/>
                </a:cubicBezTo>
                <a:cubicBezTo>
                  <a:pt x="14671" y="-92"/>
                  <a:pt x="15021" y="80"/>
                  <a:pt x="15435" y="548"/>
                </a:cubicBezTo>
                <a:lnTo>
                  <a:pt x="21191" y="7447"/>
                </a:lnTo>
                <a:close/>
              </a:path>
            </a:pathLst>
          </a:custGeom>
          <a:solidFill>
            <a:schemeClr val="accent1"/>
          </a:solidFill>
          <a:ln w="38100" cmpd="sng">
            <a:solidFill>
              <a:schemeClr val="bg2"/>
            </a:solidFill>
          </a:ln>
          <a:effectLst/>
          <a:extLst/>
        </p:spPr>
        <p:txBody>
          <a:bodyPr lIns="38100" tIns="38100" rIns="38100" bIns="38100" anchor="ctr"/>
          <a:lstStyle>
            <a:defPPr>
              <a:defRPr lang="es-ES"/>
            </a:defPPr>
            <a:lvl1pPr algn="ctr" defTabSz="823913" rtl="0" fontAlgn="base" hangingPunct="0">
              <a:spcBef>
                <a:spcPct val="0"/>
              </a:spcBef>
              <a:spcAft>
                <a:spcPct val="0"/>
              </a:spcAft>
              <a:defRPr sz="7900" kern="1200">
                <a:solidFill>
                  <a:srgbClr val="FFFFFF"/>
                </a:solidFill>
                <a:latin typeface="League Gothic" charset="0"/>
                <a:ea typeface="ＭＳ Ｐゴシック" charset="0"/>
                <a:cs typeface="ＭＳ Ｐゴシック" charset="0"/>
                <a:sym typeface="League Gothic" charset="0"/>
              </a:defRPr>
            </a:lvl1pPr>
            <a:lvl2pPr marL="342900" indent="114300" algn="ctr" defTabSz="823913" rtl="0" fontAlgn="base" hangingPunct="0">
              <a:spcBef>
                <a:spcPct val="0"/>
              </a:spcBef>
              <a:spcAft>
                <a:spcPct val="0"/>
              </a:spcAft>
              <a:defRPr sz="7900" kern="1200">
                <a:solidFill>
                  <a:srgbClr val="FFFFFF"/>
                </a:solidFill>
                <a:latin typeface="League Gothic" charset="0"/>
                <a:ea typeface="ＭＳ Ｐゴシック" charset="0"/>
                <a:cs typeface="ＭＳ Ｐゴシック" charset="0"/>
                <a:sym typeface="League Gothic" charset="0"/>
              </a:defRPr>
            </a:lvl2pPr>
            <a:lvl3pPr marL="684213" indent="228600" algn="ctr" defTabSz="823913" rtl="0" fontAlgn="base" hangingPunct="0">
              <a:spcBef>
                <a:spcPct val="0"/>
              </a:spcBef>
              <a:spcAft>
                <a:spcPct val="0"/>
              </a:spcAft>
              <a:defRPr sz="7900" kern="1200">
                <a:solidFill>
                  <a:srgbClr val="FFFFFF"/>
                </a:solidFill>
                <a:latin typeface="League Gothic" charset="0"/>
                <a:ea typeface="ＭＳ Ｐゴシック" charset="0"/>
                <a:cs typeface="ＭＳ Ｐゴシック" charset="0"/>
                <a:sym typeface="League Gothic" charset="0"/>
              </a:defRPr>
            </a:lvl3pPr>
            <a:lvl4pPr marL="1027113" indent="342900" algn="ctr" defTabSz="823913" rtl="0" fontAlgn="base" hangingPunct="0">
              <a:spcBef>
                <a:spcPct val="0"/>
              </a:spcBef>
              <a:spcAft>
                <a:spcPct val="0"/>
              </a:spcAft>
              <a:defRPr sz="7900" kern="1200">
                <a:solidFill>
                  <a:srgbClr val="FFFFFF"/>
                </a:solidFill>
                <a:latin typeface="League Gothic" charset="0"/>
                <a:ea typeface="ＭＳ Ｐゴシック" charset="0"/>
                <a:cs typeface="ＭＳ Ｐゴシック" charset="0"/>
                <a:sym typeface="League Gothic" charset="0"/>
              </a:defRPr>
            </a:lvl4pPr>
            <a:lvl5pPr marL="1370013" indent="457200" algn="ctr" defTabSz="823913" rtl="0" fontAlgn="base" hangingPunct="0">
              <a:spcBef>
                <a:spcPct val="0"/>
              </a:spcBef>
              <a:spcAft>
                <a:spcPct val="0"/>
              </a:spcAft>
              <a:defRPr sz="7900" kern="1200">
                <a:solidFill>
                  <a:srgbClr val="FFFFFF"/>
                </a:solidFill>
                <a:latin typeface="League Gothic" charset="0"/>
                <a:ea typeface="ＭＳ Ｐゴシック" charset="0"/>
                <a:cs typeface="ＭＳ Ｐゴシック" charset="0"/>
                <a:sym typeface="League Gothic" charset="0"/>
              </a:defRPr>
            </a:lvl5pPr>
            <a:lvl6pPr marL="2286000" algn="l" defTabSz="457200" rtl="0" eaLnBrk="1" latinLnBrk="0" hangingPunct="1">
              <a:defRPr sz="7900" kern="1200">
                <a:solidFill>
                  <a:srgbClr val="FFFFFF"/>
                </a:solidFill>
                <a:latin typeface="League Gothic" charset="0"/>
                <a:ea typeface="ＭＳ Ｐゴシック" charset="0"/>
                <a:cs typeface="ＭＳ Ｐゴシック" charset="0"/>
                <a:sym typeface="League Gothic" charset="0"/>
              </a:defRPr>
            </a:lvl6pPr>
            <a:lvl7pPr marL="2743200" algn="l" defTabSz="457200" rtl="0" eaLnBrk="1" latinLnBrk="0" hangingPunct="1">
              <a:defRPr sz="7900" kern="1200">
                <a:solidFill>
                  <a:srgbClr val="FFFFFF"/>
                </a:solidFill>
                <a:latin typeface="League Gothic" charset="0"/>
                <a:ea typeface="ＭＳ Ｐゴシック" charset="0"/>
                <a:cs typeface="ＭＳ Ｐゴシック" charset="0"/>
                <a:sym typeface="League Gothic" charset="0"/>
              </a:defRPr>
            </a:lvl7pPr>
            <a:lvl8pPr marL="3200400" algn="l" defTabSz="457200" rtl="0" eaLnBrk="1" latinLnBrk="0" hangingPunct="1">
              <a:defRPr sz="7900" kern="1200">
                <a:solidFill>
                  <a:srgbClr val="FFFFFF"/>
                </a:solidFill>
                <a:latin typeface="League Gothic" charset="0"/>
                <a:ea typeface="ＭＳ Ｐゴシック" charset="0"/>
                <a:cs typeface="ＭＳ Ｐゴシック" charset="0"/>
                <a:sym typeface="League Gothic" charset="0"/>
              </a:defRPr>
            </a:lvl8pPr>
            <a:lvl9pPr marL="3657600" algn="l" defTabSz="457200" rtl="0" eaLnBrk="1" latinLnBrk="0" hangingPunct="1">
              <a:defRPr sz="7900" kern="1200">
                <a:solidFill>
                  <a:srgbClr val="FFFFFF"/>
                </a:solidFill>
                <a:latin typeface="League Gothic" charset="0"/>
                <a:ea typeface="ＭＳ Ｐゴシック" charset="0"/>
                <a:cs typeface="ＭＳ Ｐゴシック" charset="0"/>
                <a:sym typeface="League Gothic" charset="0"/>
              </a:defRPr>
            </a:lvl9pPr>
          </a:lstStyle>
          <a:p>
            <a:pPr defTabSz="342900">
              <a:defRPr/>
            </a:pPr>
            <a:endParaRPr lang="en-US" sz="2300" dirty="0">
              <a:solidFill>
                <a:srgbClr val="44CEB9"/>
              </a:solidFill>
              <a:effectLst/>
              <a:latin typeface="Proxima Nova"/>
              <a:ea typeface="Gill Sans MT"/>
              <a:cs typeface="Proxima Nova"/>
              <a:sym typeface="Gill Sans" charset="0"/>
            </a:endParaRPr>
          </a:p>
        </p:txBody>
      </p:sp>
    </p:spTree>
    <p:extLst>
      <p:ext uri="{BB962C8B-B14F-4D97-AF65-F5344CB8AC3E}">
        <p14:creationId xmlns:p14="http://schemas.microsoft.com/office/powerpoint/2010/main" val="3866100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989320" y="0"/>
            <a:ext cx="7015480" cy="9753600"/>
          </a:xfrm>
          <a:prstGeom prst="rect">
            <a:avLst/>
          </a:prstGeom>
          <a:solidFill>
            <a:schemeClr val="tx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Picture Placeholder 5"/>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5715000" y="0"/>
            <a:ext cx="7289800" cy="9753600"/>
          </a:xfrm>
        </p:spPr>
      </p:pic>
      <p:sp>
        <p:nvSpPr>
          <p:cNvPr id="2" name="Title 1"/>
          <p:cNvSpPr>
            <a:spLocks noGrp="1"/>
          </p:cNvSpPr>
          <p:nvPr>
            <p:ph type="title"/>
          </p:nvPr>
        </p:nvSpPr>
        <p:spPr/>
        <p:txBody>
          <a:bodyPr/>
          <a:lstStyle/>
          <a:p>
            <a:r>
              <a:rPr lang="en-US" dirty="0"/>
              <a:t>Education Resources</a:t>
            </a:r>
          </a:p>
        </p:txBody>
      </p:sp>
      <p:sp>
        <p:nvSpPr>
          <p:cNvPr id="3" name="Text Placeholder 2"/>
          <p:cNvSpPr>
            <a:spLocks noGrp="1"/>
          </p:cNvSpPr>
          <p:nvPr>
            <p:ph type="body" sz="quarter" idx="11"/>
          </p:nvPr>
        </p:nvSpPr>
        <p:spPr/>
        <p:txBody>
          <a:bodyPr/>
          <a:lstStyle/>
          <a:p>
            <a:r>
              <a:rPr lang="en-US" dirty="0"/>
              <a:t>www.awc.org/education </a:t>
            </a:r>
            <a:br>
              <a:rPr lang="en-US" dirty="0"/>
            </a:br>
            <a:r>
              <a:rPr lang="en-US" dirty="0"/>
              <a:t>education@awc.org</a:t>
            </a:r>
          </a:p>
        </p:txBody>
      </p:sp>
      <p:sp>
        <p:nvSpPr>
          <p:cNvPr id="5" name="Text Placeholder 4"/>
          <p:cNvSpPr>
            <a:spLocks noGrp="1"/>
          </p:cNvSpPr>
          <p:nvPr>
            <p:ph type="body" sz="quarter" idx="13"/>
          </p:nvPr>
        </p:nvSpPr>
        <p:spPr/>
        <p:txBody>
          <a:bodyPr/>
          <a:lstStyle/>
          <a:p>
            <a:r>
              <a:rPr lang="en-US" dirty="0"/>
              <a:t>In-Person Seminars</a:t>
            </a:r>
          </a:p>
          <a:p>
            <a:r>
              <a:rPr lang="en-US" dirty="0"/>
              <a:t>Monthly Webinars</a:t>
            </a:r>
          </a:p>
          <a:p>
            <a:r>
              <a:rPr lang="en-US" dirty="0"/>
              <a:t>Recorded Presentations</a:t>
            </a:r>
          </a:p>
          <a:p>
            <a:r>
              <a:rPr lang="en-US" dirty="0"/>
              <a:t>CEUs Available</a:t>
            </a:r>
          </a:p>
        </p:txBody>
      </p:sp>
    </p:spTree>
    <p:extLst>
      <p:ext uri="{BB962C8B-B14F-4D97-AF65-F5344CB8AC3E}">
        <p14:creationId xmlns:p14="http://schemas.microsoft.com/office/powerpoint/2010/main" val="119813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989320" y="0"/>
            <a:ext cx="7015480" cy="9753600"/>
          </a:xfrm>
          <a:prstGeom prst="rect">
            <a:avLst/>
          </a:prstGeom>
          <a:solidFill>
            <a:schemeClr val="tx1">
              <a:lumMod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Picture Placeholder 5"/>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xfrm>
            <a:off x="5734050" y="0"/>
            <a:ext cx="7270750" cy="9753600"/>
          </a:xfrm>
        </p:spPr>
      </p:pic>
      <p:sp>
        <p:nvSpPr>
          <p:cNvPr id="2" name="Title 1"/>
          <p:cNvSpPr>
            <a:spLocks noGrp="1"/>
          </p:cNvSpPr>
          <p:nvPr>
            <p:ph type="title"/>
          </p:nvPr>
        </p:nvSpPr>
        <p:spPr>
          <a:xfrm>
            <a:off x="762002" y="3835925"/>
            <a:ext cx="4816349" cy="1818686"/>
          </a:xfrm>
        </p:spPr>
        <p:txBody>
          <a:bodyPr/>
          <a:lstStyle/>
          <a:p>
            <a:r>
              <a:rPr lang="en-US" dirty="0"/>
              <a:t>Code Official Connections</a:t>
            </a:r>
          </a:p>
        </p:txBody>
      </p:sp>
      <p:sp>
        <p:nvSpPr>
          <p:cNvPr id="3" name="Text Placeholder 2"/>
          <p:cNvSpPr>
            <a:spLocks noGrp="1"/>
          </p:cNvSpPr>
          <p:nvPr>
            <p:ph type="body" sz="quarter" idx="11"/>
          </p:nvPr>
        </p:nvSpPr>
        <p:spPr>
          <a:xfrm>
            <a:off x="762001" y="5824046"/>
            <a:ext cx="4816350" cy="1590214"/>
          </a:xfrm>
        </p:spPr>
        <p:txBody>
          <a:bodyPr/>
          <a:lstStyle/>
          <a:p>
            <a:r>
              <a:rPr lang="en-US" dirty="0"/>
              <a:t>www.awc.org/codeconnections</a:t>
            </a:r>
            <a:br>
              <a:rPr lang="en-US" dirty="0"/>
            </a:br>
            <a:r>
              <a:rPr lang="en-US" dirty="0"/>
              <a:t>membership@awc.org</a:t>
            </a:r>
          </a:p>
        </p:txBody>
      </p:sp>
      <p:sp>
        <p:nvSpPr>
          <p:cNvPr id="5" name="Text Placeholder 4"/>
          <p:cNvSpPr>
            <a:spLocks noGrp="1"/>
          </p:cNvSpPr>
          <p:nvPr>
            <p:ph type="body" sz="quarter" idx="13"/>
          </p:nvPr>
        </p:nvSpPr>
        <p:spPr>
          <a:xfrm>
            <a:off x="6492240" y="910670"/>
            <a:ext cx="5852159" cy="5887894"/>
          </a:xfrm>
        </p:spPr>
        <p:txBody>
          <a:bodyPr/>
          <a:lstStyle/>
          <a:p>
            <a:r>
              <a:rPr lang="en-US" dirty="0"/>
              <a:t>Free to Qualified Officials</a:t>
            </a:r>
          </a:p>
          <a:p>
            <a:r>
              <a:rPr lang="en-US" dirty="0"/>
              <a:t>Free Standard</a:t>
            </a:r>
          </a:p>
          <a:p>
            <a:r>
              <a:rPr lang="en-US" dirty="0"/>
              <a:t>Pubs Discounts</a:t>
            </a:r>
          </a:p>
          <a:p>
            <a:r>
              <a:rPr lang="en-US" i="1" dirty="0" err="1"/>
              <a:t>WoodPost</a:t>
            </a:r>
            <a:r>
              <a:rPr lang="en-US" dirty="0"/>
              <a:t> Newsletter</a:t>
            </a:r>
          </a:p>
          <a:p>
            <a:r>
              <a:rPr lang="en-US" dirty="0"/>
              <a:t>WoodWorks Software</a:t>
            </a:r>
          </a:p>
        </p:txBody>
      </p:sp>
    </p:spTree>
    <p:extLst>
      <p:ext uri="{BB962C8B-B14F-4D97-AF65-F5344CB8AC3E}">
        <p14:creationId xmlns:p14="http://schemas.microsoft.com/office/powerpoint/2010/main" val="1481400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851" y="1514517"/>
            <a:ext cx="11946699" cy="781321"/>
          </a:xfrm>
        </p:spPr>
        <p:txBody>
          <a:bodyPr/>
          <a:lstStyle/>
          <a:p>
            <a:pPr algn="ctr" defTabSz="584170" rtl="0"/>
            <a:r>
              <a:rPr lang="en-US" dirty="0"/>
              <a:t>Learning Objectives</a:t>
            </a:r>
          </a:p>
        </p:txBody>
      </p:sp>
      <p:sp>
        <p:nvSpPr>
          <p:cNvPr id="3" name="Text Placeholder 2"/>
          <p:cNvSpPr>
            <a:spLocks noGrp="1"/>
          </p:cNvSpPr>
          <p:nvPr>
            <p:ph type="body" sz="quarter" idx="10"/>
          </p:nvPr>
        </p:nvSpPr>
        <p:spPr/>
        <p:txBody>
          <a:bodyPr/>
          <a:lstStyle/>
          <a:p>
            <a:pPr rtl="0"/>
            <a:r>
              <a:rPr lang="en-US" dirty="0"/>
              <a:t>Upon completion, participants will be better able to:</a:t>
            </a:r>
          </a:p>
          <a:p>
            <a:pPr marL="7938" indent="0" algn="ctr" defTabSz="584170" rtl="0">
              <a:spcBef>
                <a:spcPts val="1600"/>
              </a:spcBef>
              <a:buClr>
                <a:schemeClr val="accent2">
                  <a:lumMod val="75000"/>
                </a:schemeClr>
              </a:buClr>
              <a:buSzPct val="85000"/>
              <a:buFontTx/>
              <a:buNone/>
              <a:tabLst/>
            </a:pPr>
            <a:endParaRPr lang="en-US" dirty="0"/>
          </a:p>
        </p:txBody>
      </p:sp>
      <p:sp>
        <p:nvSpPr>
          <p:cNvPr id="4" name="Text Placeholder 3"/>
          <p:cNvSpPr>
            <a:spLocks noGrp="1"/>
          </p:cNvSpPr>
          <p:nvPr>
            <p:ph type="body" sz="quarter" idx="12"/>
          </p:nvPr>
        </p:nvSpPr>
        <p:spPr>
          <a:xfrm>
            <a:off x="1699198" y="4589184"/>
            <a:ext cx="4420030" cy="1363781"/>
          </a:xfrm>
        </p:spPr>
        <p:txBody>
          <a:bodyPr/>
          <a:lstStyle/>
          <a:p>
            <a:pPr rtl="0"/>
            <a:r>
              <a:rPr lang="en-US" dirty="0"/>
              <a:t>Identify </a:t>
            </a:r>
            <a:r>
              <a:rPr lang="en-US" dirty="0">
                <a:highlight>
                  <a:srgbClr val="FFFFFF"/>
                </a:highlight>
              </a:rPr>
              <a:t>metal plate connected </a:t>
            </a:r>
            <a:r>
              <a:rPr lang="en-US" dirty="0"/>
              <a:t>wood truss construction</a:t>
            </a:r>
          </a:p>
        </p:txBody>
      </p:sp>
      <p:sp>
        <p:nvSpPr>
          <p:cNvPr id="5" name="Text Placeholder 4"/>
          <p:cNvSpPr>
            <a:spLocks noGrp="1"/>
          </p:cNvSpPr>
          <p:nvPr>
            <p:ph type="body" sz="quarter" idx="13"/>
          </p:nvPr>
        </p:nvSpPr>
        <p:spPr>
          <a:xfrm>
            <a:off x="1699198" y="3813047"/>
            <a:ext cx="4803202" cy="785875"/>
          </a:xfrm>
        </p:spPr>
        <p:txBody>
          <a:bodyPr anchor="ctr"/>
          <a:lstStyle/>
          <a:p>
            <a:pPr rtl="0"/>
            <a:r>
              <a:rPr lang="en-US" dirty="0"/>
              <a:t>WHAT IS WOOD TRUSS CONSTRUCTION?</a:t>
            </a:r>
          </a:p>
        </p:txBody>
      </p:sp>
      <p:sp>
        <p:nvSpPr>
          <p:cNvPr id="6" name="Text Placeholder 5"/>
          <p:cNvSpPr>
            <a:spLocks noGrp="1"/>
          </p:cNvSpPr>
          <p:nvPr>
            <p:ph type="body" sz="quarter" idx="14"/>
          </p:nvPr>
        </p:nvSpPr>
        <p:spPr/>
        <p:txBody>
          <a:bodyPr/>
          <a:lstStyle/>
          <a:p>
            <a:pPr rtl="0"/>
            <a:r>
              <a:rPr lang="en-US" dirty="0"/>
              <a:t>Identify and discuss the different applications of wood trusses</a:t>
            </a:r>
          </a:p>
        </p:txBody>
      </p:sp>
      <p:sp>
        <p:nvSpPr>
          <p:cNvPr id="7" name="Text Placeholder 6"/>
          <p:cNvSpPr>
            <a:spLocks noGrp="1"/>
          </p:cNvSpPr>
          <p:nvPr>
            <p:ph type="body" sz="quarter" idx="15"/>
          </p:nvPr>
        </p:nvSpPr>
        <p:spPr/>
        <p:txBody>
          <a:bodyPr/>
          <a:lstStyle/>
          <a:p>
            <a:pPr rtl="0"/>
            <a:r>
              <a:rPr lang="en-US" dirty="0"/>
              <a:t>HOW ARE TRUSSES USED?</a:t>
            </a:r>
          </a:p>
        </p:txBody>
      </p:sp>
      <p:sp>
        <p:nvSpPr>
          <p:cNvPr id="8" name="Text Placeholder 7"/>
          <p:cNvSpPr>
            <a:spLocks noGrp="1"/>
          </p:cNvSpPr>
          <p:nvPr>
            <p:ph type="body" sz="quarter" idx="16"/>
          </p:nvPr>
        </p:nvSpPr>
        <p:spPr/>
        <p:txBody>
          <a:bodyPr/>
          <a:lstStyle/>
          <a:p>
            <a:pPr rtl="0"/>
            <a:r>
              <a:rPr lang="en-US" dirty="0"/>
              <a:t>Discuss how trusses are manufactured</a:t>
            </a:r>
          </a:p>
        </p:txBody>
      </p:sp>
      <p:sp>
        <p:nvSpPr>
          <p:cNvPr id="9" name="Text Placeholder 8"/>
          <p:cNvSpPr>
            <a:spLocks noGrp="1"/>
          </p:cNvSpPr>
          <p:nvPr>
            <p:ph type="body" sz="quarter" idx="17"/>
          </p:nvPr>
        </p:nvSpPr>
        <p:spPr/>
        <p:txBody>
          <a:bodyPr/>
          <a:lstStyle/>
          <a:p>
            <a:pPr rtl="0"/>
            <a:r>
              <a:rPr lang="en-US" cap="all" dirty="0"/>
              <a:t>Manufacture</a:t>
            </a:r>
          </a:p>
        </p:txBody>
      </p:sp>
      <p:sp>
        <p:nvSpPr>
          <p:cNvPr id="10" name="Text Placeholder 9"/>
          <p:cNvSpPr>
            <a:spLocks noGrp="1"/>
          </p:cNvSpPr>
          <p:nvPr>
            <p:ph type="body" sz="quarter" idx="18"/>
          </p:nvPr>
        </p:nvSpPr>
        <p:spPr/>
        <p:txBody>
          <a:bodyPr/>
          <a:lstStyle/>
          <a:p>
            <a:pPr rtl="0"/>
            <a:r>
              <a:rPr lang="en-US" dirty="0"/>
              <a:t>What to look for when visiting a residential construction site and examining the truss system</a:t>
            </a:r>
          </a:p>
        </p:txBody>
      </p:sp>
      <p:sp>
        <p:nvSpPr>
          <p:cNvPr id="11" name="Text Placeholder 10"/>
          <p:cNvSpPr>
            <a:spLocks noGrp="1"/>
          </p:cNvSpPr>
          <p:nvPr>
            <p:ph type="body" sz="quarter" idx="19"/>
          </p:nvPr>
        </p:nvSpPr>
        <p:spPr/>
        <p:txBody>
          <a:bodyPr/>
          <a:lstStyle/>
          <a:p>
            <a:pPr rtl="0"/>
            <a:r>
              <a:rPr lang="en-US" cap="all" dirty="0"/>
              <a:t>Site Visits</a:t>
            </a:r>
          </a:p>
        </p:txBody>
      </p:sp>
      <p:sp>
        <p:nvSpPr>
          <p:cNvPr id="12" name="AutoShape 8"/>
          <p:cNvSpPr>
            <a:spLocks/>
          </p:cNvSpPr>
          <p:nvPr/>
        </p:nvSpPr>
        <p:spPr bwMode="auto">
          <a:xfrm>
            <a:off x="853638" y="3838021"/>
            <a:ext cx="588613" cy="5886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1"/>
          </a:solidFill>
          <a:ln w="38100" cmpd="sng">
            <a:solidFill>
              <a:schemeClr val="accent1"/>
            </a:solidFill>
          </a:ln>
          <a:effectLst/>
          <a:extLst/>
        </p:spPr>
        <p:txBody>
          <a:bodyPr lIns="0" tIns="0" rIns="0" bIns="0" anchor="ctr"/>
          <a:lstStyle/>
          <a:p>
            <a:pPr defTabSz="825499">
              <a:defRPr/>
            </a:pPr>
            <a:r>
              <a:rPr lang="en-US" sz="2800" b="1" dirty="0">
                <a:solidFill>
                  <a:schemeClr val="bg1"/>
                </a:solidFill>
                <a:latin typeface="Proxima Nova"/>
                <a:ea typeface="Gill Sans MT"/>
                <a:cs typeface="Proxima Nova"/>
                <a:sym typeface="Gill Sans" charset="0"/>
              </a:rPr>
              <a:t>1</a:t>
            </a:r>
          </a:p>
        </p:txBody>
      </p:sp>
      <p:sp>
        <p:nvSpPr>
          <p:cNvPr id="13" name="AutoShape 8"/>
          <p:cNvSpPr>
            <a:spLocks/>
          </p:cNvSpPr>
          <p:nvPr/>
        </p:nvSpPr>
        <p:spPr bwMode="auto">
          <a:xfrm>
            <a:off x="7218659" y="3838021"/>
            <a:ext cx="588613" cy="5886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1"/>
          </a:solidFill>
          <a:ln w="38100" cmpd="sng">
            <a:solidFill>
              <a:schemeClr val="accent1"/>
            </a:solidFill>
          </a:ln>
          <a:effectLst/>
          <a:extLst/>
        </p:spPr>
        <p:txBody>
          <a:bodyPr lIns="0" tIns="0" rIns="0" bIns="0" anchor="ctr"/>
          <a:lstStyle/>
          <a:p>
            <a:pPr defTabSz="825499">
              <a:defRPr/>
            </a:pPr>
            <a:r>
              <a:rPr lang="en-US" sz="2800" b="1" dirty="0">
                <a:solidFill>
                  <a:schemeClr val="bg1"/>
                </a:solidFill>
                <a:latin typeface="Proxima Nova"/>
                <a:ea typeface="Gill Sans MT"/>
                <a:cs typeface="Proxima Nova"/>
                <a:sym typeface="Gill Sans" charset="0"/>
              </a:rPr>
              <a:t>3</a:t>
            </a:r>
          </a:p>
        </p:txBody>
      </p:sp>
      <p:sp>
        <p:nvSpPr>
          <p:cNvPr id="14" name="AutoShape 8"/>
          <p:cNvSpPr>
            <a:spLocks/>
          </p:cNvSpPr>
          <p:nvPr/>
        </p:nvSpPr>
        <p:spPr bwMode="auto">
          <a:xfrm>
            <a:off x="853638" y="6314446"/>
            <a:ext cx="588613" cy="5886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1"/>
          </a:solidFill>
          <a:ln w="38100" cmpd="sng">
            <a:solidFill>
              <a:schemeClr val="accent1"/>
            </a:solidFill>
          </a:ln>
          <a:effectLst/>
          <a:extLst/>
        </p:spPr>
        <p:txBody>
          <a:bodyPr lIns="0" tIns="0" rIns="0" bIns="0" anchor="ctr"/>
          <a:lstStyle/>
          <a:p>
            <a:pPr defTabSz="825499">
              <a:defRPr/>
            </a:pPr>
            <a:r>
              <a:rPr lang="en-US" sz="2800" b="1" dirty="0">
                <a:solidFill>
                  <a:schemeClr val="bg1"/>
                </a:solidFill>
                <a:latin typeface="Proxima Nova"/>
                <a:ea typeface="Gill Sans MT"/>
                <a:cs typeface="Proxima Nova"/>
                <a:sym typeface="Gill Sans" charset="0"/>
              </a:rPr>
              <a:t>2</a:t>
            </a:r>
          </a:p>
        </p:txBody>
      </p:sp>
      <p:sp>
        <p:nvSpPr>
          <p:cNvPr id="15" name="AutoShape 8"/>
          <p:cNvSpPr>
            <a:spLocks/>
          </p:cNvSpPr>
          <p:nvPr/>
        </p:nvSpPr>
        <p:spPr bwMode="auto">
          <a:xfrm>
            <a:off x="7218659" y="6314446"/>
            <a:ext cx="588613" cy="58861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solidFill>
            <a:schemeClr val="accent1"/>
          </a:solidFill>
          <a:ln w="38100" cmpd="sng">
            <a:solidFill>
              <a:schemeClr val="accent1"/>
            </a:solidFill>
          </a:ln>
          <a:effectLst/>
          <a:extLst/>
        </p:spPr>
        <p:txBody>
          <a:bodyPr lIns="0" tIns="0" rIns="0" bIns="0" anchor="ctr"/>
          <a:lstStyle/>
          <a:p>
            <a:pPr defTabSz="825499">
              <a:defRPr/>
            </a:pPr>
            <a:r>
              <a:rPr lang="en-US" sz="2800" b="1" dirty="0">
                <a:solidFill>
                  <a:schemeClr val="bg1"/>
                </a:solidFill>
                <a:latin typeface="Proxima Nova"/>
                <a:ea typeface="Gill Sans MT"/>
                <a:cs typeface="Proxima Nova"/>
                <a:sym typeface="Gill Sans" charset="0"/>
              </a:rPr>
              <a:t>4</a:t>
            </a:r>
          </a:p>
        </p:txBody>
      </p:sp>
    </p:spTree>
    <p:extLst>
      <p:ext uri="{BB962C8B-B14F-4D97-AF65-F5344CB8AC3E}">
        <p14:creationId xmlns:p14="http://schemas.microsoft.com/office/powerpoint/2010/main" val="1141594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Trusses – The Power of a Triangle</a:t>
            </a:r>
          </a:p>
        </p:txBody>
      </p:sp>
      <p:sp>
        <p:nvSpPr>
          <p:cNvPr id="3" name="Text Placeholder 2"/>
          <p:cNvSpPr>
            <a:spLocks noGrp="1"/>
          </p:cNvSpPr>
          <p:nvPr>
            <p:ph type="body" sz="quarter" idx="12"/>
          </p:nvPr>
        </p:nvSpPr>
        <p:spPr>
          <a:xfrm>
            <a:off x="5879592" y="1707777"/>
            <a:ext cx="6521898" cy="6771206"/>
          </a:xfrm>
        </p:spPr>
        <p:txBody>
          <a:bodyPr/>
          <a:lstStyle/>
          <a:p>
            <a:pPr marL="350838" indent="-342900">
              <a:spcBef>
                <a:spcPts val="0"/>
              </a:spcBef>
              <a:buFont typeface="Arial" panose="020B0604020202020204" pitchFamily="34" charset="0"/>
              <a:buChar char="•"/>
            </a:pPr>
            <a:r>
              <a:rPr lang="en-US" sz="2400" dirty="0"/>
              <a:t>Trusses have been used in long span structures for hundreds of years</a:t>
            </a:r>
          </a:p>
          <a:p>
            <a:pPr>
              <a:spcBef>
                <a:spcPts val="0"/>
              </a:spcBef>
            </a:pPr>
            <a:endParaRPr lang="en-US" sz="2400" dirty="0"/>
          </a:p>
          <a:p>
            <a:pPr marL="350838" indent="-342900">
              <a:spcBef>
                <a:spcPts val="0"/>
              </a:spcBef>
              <a:buFont typeface="Arial" panose="020B0604020202020204" pitchFamily="34" charset="0"/>
              <a:buChar char="•"/>
            </a:pPr>
            <a:r>
              <a:rPr lang="en-US" sz="2400" dirty="0"/>
              <a:t>Metal plate connected wood trusses are the predominant type of truss used in residential construction</a:t>
            </a:r>
          </a:p>
          <a:p>
            <a:pPr>
              <a:spcBef>
                <a:spcPts val="0"/>
              </a:spcBef>
            </a:pPr>
            <a:endParaRPr lang="en-US" sz="2400" dirty="0"/>
          </a:p>
          <a:p>
            <a:pPr marL="350838" indent="-342900">
              <a:spcBef>
                <a:spcPts val="0"/>
              </a:spcBef>
              <a:buFont typeface="Arial" panose="020B0604020202020204" pitchFamily="34" charset="0"/>
              <a:buChar char="•"/>
            </a:pPr>
            <a:r>
              <a:rPr lang="en-US" sz="2400" dirty="0"/>
              <a:t>Typically fabricated from 2x4 or 2x6 </a:t>
            </a:r>
          </a:p>
          <a:p>
            <a:pPr>
              <a:spcBef>
                <a:spcPts val="0"/>
              </a:spcBef>
            </a:pPr>
            <a:r>
              <a:rPr lang="en-US" sz="2400" dirty="0"/>
              <a:t>    dimension lumber</a:t>
            </a:r>
          </a:p>
          <a:p>
            <a:pPr marL="350838" indent="-342900">
              <a:spcBef>
                <a:spcPts val="0"/>
              </a:spcBef>
              <a:buFont typeface="Arial" panose="020B0604020202020204" pitchFamily="34" charset="0"/>
              <a:buChar char="•"/>
            </a:pPr>
            <a:endParaRPr lang="en-US" sz="2400" dirty="0"/>
          </a:p>
          <a:p>
            <a:pPr marL="350838" indent="-342900">
              <a:spcBef>
                <a:spcPts val="0"/>
              </a:spcBef>
              <a:buFont typeface="Arial" panose="020B0604020202020204" pitchFamily="34" charset="0"/>
              <a:buChar char="•"/>
            </a:pPr>
            <a:endParaRPr lang="en-US" sz="1800" dirty="0"/>
          </a:p>
        </p:txBody>
      </p:sp>
      <p:sp>
        <p:nvSpPr>
          <p:cNvPr id="8" name="TextBox 7">
            <a:extLst>
              <a:ext uri="{FF2B5EF4-FFF2-40B4-BE49-F238E27FC236}">
                <a16:creationId xmlns:a16="http://schemas.microsoft.com/office/drawing/2014/main" id="{0B196C3D-F53B-4AB5-8D71-AB560F712267}"/>
              </a:ext>
            </a:extLst>
          </p:cNvPr>
          <p:cNvSpPr txBox="1"/>
          <p:nvPr/>
        </p:nvSpPr>
        <p:spPr>
          <a:xfrm>
            <a:off x="753035" y="7716746"/>
            <a:ext cx="4598428" cy="3488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rtl="0" latinLnBrk="1" hangingPunct="0"/>
            <a:r>
              <a:rPr lang="en-US" sz="1600" dirty="0">
                <a:solidFill>
                  <a:srgbClr val="000000"/>
                </a:solidFill>
              </a:rPr>
              <a:t>Parallel chord trusses bear on an exterior wall</a:t>
            </a:r>
            <a:endParaRPr kumimoji="0" lang="en-US" sz="1600" b="0" i="0" u="none" strike="noStrike" cap="none" spc="0" normalizeH="0" baseline="0" dirty="0">
              <a:ln>
                <a:noFill/>
              </a:ln>
              <a:solidFill>
                <a:srgbClr val="000000"/>
              </a:solidFill>
              <a:effectLst/>
              <a:uFillTx/>
              <a:latin typeface="+mn-lt"/>
              <a:ea typeface="+mn-ea"/>
              <a:cs typeface="+mn-cs"/>
              <a:sym typeface="Helvetica Neue Light"/>
            </a:endParaRPr>
          </a:p>
        </p:txBody>
      </p:sp>
      <p:pic>
        <p:nvPicPr>
          <p:cNvPr id="6" name="Picture Placeholder 5">
            <a:extLst>
              <a:ext uri="{FF2B5EF4-FFF2-40B4-BE49-F238E27FC236}">
                <a16:creationId xmlns:a16="http://schemas.microsoft.com/office/drawing/2014/main" id="{5C247D9C-CB24-4B57-A79C-B5D38538E1B5}"/>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1035067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Interior Page">
  <a:themeElements>
    <a:clrScheme name="American Wood Council 2">
      <a:dk1>
        <a:srgbClr val="554637"/>
      </a:dk1>
      <a:lt1>
        <a:srgbClr val="FFFFFF"/>
      </a:lt1>
      <a:dk2>
        <a:srgbClr val="897C65"/>
      </a:dk2>
      <a:lt2>
        <a:srgbClr val="FFFFFF"/>
      </a:lt2>
      <a:accent1>
        <a:srgbClr val="15582C"/>
      </a:accent1>
      <a:accent2>
        <a:srgbClr val="3BA941"/>
      </a:accent2>
      <a:accent3>
        <a:srgbClr val="143953"/>
      </a:accent3>
      <a:accent4>
        <a:srgbClr val="63838F"/>
      </a:accent4>
      <a:accent5>
        <a:srgbClr val="554637"/>
      </a:accent5>
      <a:accent6>
        <a:srgbClr val="897C65"/>
      </a:accent6>
      <a:hlink>
        <a:srgbClr val="000000"/>
      </a:hlink>
      <a:folHlink>
        <a:srgbClr val="000000"/>
      </a:folHlink>
    </a:clrScheme>
    <a:fontScheme name="Test">
      <a:majorFont>
        <a:latin typeface="Tahoma"/>
        <a:ea typeface=""/>
        <a:cs typeface=""/>
      </a:majorFont>
      <a:minorFont>
        <a:latin typeface="Tahoma"/>
        <a:ea typeface=""/>
        <a:cs typefac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Header Slides">
  <a:themeElements>
    <a:clrScheme name="American Wood Council 2">
      <a:dk1>
        <a:srgbClr val="554637"/>
      </a:dk1>
      <a:lt1>
        <a:srgbClr val="FFFFFF"/>
      </a:lt1>
      <a:dk2>
        <a:srgbClr val="897C65"/>
      </a:dk2>
      <a:lt2>
        <a:srgbClr val="FFFFFF"/>
      </a:lt2>
      <a:accent1>
        <a:srgbClr val="15582C"/>
      </a:accent1>
      <a:accent2>
        <a:srgbClr val="3BA941"/>
      </a:accent2>
      <a:accent3>
        <a:srgbClr val="143953"/>
      </a:accent3>
      <a:accent4>
        <a:srgbClr val="63838F"/>
      </a:accent4>
      <a:accent5>
        <a:srgbClr val="554637"/>
      </a:accent5>
      <a:accent6>
        <a:srgbClr val="897C65"/>
      </a:accent6>
      <a:hlink>
        <a:srgbClr val="000000"/>
      </a:hlink>
      <a:folHlink>
        <a:srgbClr val="000000"/>
      </a:folHlink>
    </a:clrScheme>
    <a:fontScheme name="Tes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Light"/>
        <a:ea typeface="Helvetica Neue Light"/>
        <a:cs typeface="Helvetica Neue Light"/>
      </a:majorFont>
      <a:minorFont>
        <a:latin typeface="Helvetica Neue Light"/>
        <a:ea typeface="Helvetica Neue Light"/>
        <a:cs typeface="Helvetica Neue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16744</TotalTime>
  <Words>2046</Words>
  <Application>Microsoft Office PowerPoint</Application>
  <PresentationFormat>Custom</PresentationFormat>
  <Paragraphs>240</Paragraphs>
  <Slides>31</Slides>
  <Notes>24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31</vt:i4>
      </vt:variant>
    </vt:vector>
  </HeadingPairs>
  <TitlesOfParts>
    <vt:vector size="41" baseType="lpstr">
      <vt:lpstr>Arial</vt:lpstr>
      <vt:lpstr>Calibri</vt:lpstr>
      <vt:lpstr>Gill Sans</vt:lpstr>
      <vt:lpstr>Gill Sans MT</vt:lpstr>
      <vt:lpstr>Helvetica Neue Light</vt:lpstr>
      <vt:lpstr>Lucida Grande</vt:lpstr>
      <vt:lpstr>Proxima Nova</vt:lpstr>
      <vt:lpstr>Tahoma</vt:lpstr>
      <vt:lpstr>Interior Page</vt:lpstr>
      <vt:lpstr>Header Slides</vt:lpstr>
      <vt:lpstr>WOOD TRUSS</vt:lpstr>
      <vt:lpstr>Purpose of this guide</vt:lpstr>
      <vt:lpstr>About AWC</vt:lpstr>
      <vt:lpstr>Education Resources</vt:lpstr>
      <vt:lpstr>To expedite your CEUs, create an account on our website!</vt:lpstr>
      <vt:lpstr>Education Resources</vt:lpstr>
      <vt:lpstr>Code Official Connections</vt:lpstr>
      <vt:lpstr>Learning Objectives</vt:lpstr>
      <vt:lpstr>Trusses – The Power of a Triangle</vt:lpstr>
      <vt:lpstr>Pitch chord truss</vt:lpstr>
      <vt:lpstr>parallel chord truss</vt:lpstr>
      <vt:lpstr>Metal Plate Connected (MPC) Wood Trusses</vt:lpstr>
      <vt:lpstr>How a Truss Carries Load</vt:lpstr>
      <vt:lpstr>bracing</vt:lpstr>
      <vt:lpstr>Redundancy – Load Redistribution</vt:lpstr>
      <vt:lpstr>Redundancy – Load Redistribution</vt:lpstr>
      <vt:lpstr>Redundancy – load Redistribution</vt:lpstr>
      <vt:lpstr>HOW WOOD TRUSSES ARE MANUFACTURED</vt:lpstr>
      <vt:lpstr>HOW WOOD TRUSSES ARE MANUFACTURED</vt:lpstr>
      <vt:lpstr>Elements of a Truss Inspection</vt:lpstr>
      <vt:lpstr>Truss Design Drawings</vt:lpstr>
      <vt:lpstr>Comparing Structure to Design Drawings</vt:lpstr>
      <vt:lpstr>Truss support</vt:lpstr>
      <vt:lpstr>Truss connections</vt:lpstr>
      <vt:lpstr>Truss repair</vt:lpstr>
      <vt:lpstr>Pan truss ceiling</vt:lpstr>
      <vt:lpstr>Transfer Truss</vt:lpstr>
      <vt:lpstr> “Bonus” Room Above Garage</vt:lpstr>
      <vt:lpstr> Trusses from Inside “Bonus” Room</vt:lpstr>
      <vt:lpstr>Fire Incidents Involving Trusses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Calvan, Mel</dc:creator>
  <cp:lastModifiedBy>O'Brocki, Raymond</cp:lastModifiedBy>
  <cp:revision>264</cp:revision>
  <dcterms:modified xsi:type="dcterms:W3CDTF">2019-05-23T15:25:00Z</dcterms:modified>
</cp:coreProperties>
</file>