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2" r:id="rId2"/>
  </p:sldMasterIdLst>
  <p:notesMasterIdLst>
    <p:notesMasterId r:id="rId39"/>
  </p:notesMasterIdLst>
  <p:handoutMasterIdLst>
    <p:handoutMasterId r:id="rId40"/>
  </p:handoutMasterIdLst>
  <p:sldIdLst>
    <p:sldId id="324" r:id="rId3"/>
    <p:sldId id="344" r:id="rId4"/>
    <p:sldId id="348" r:id="rId5"/>
    <p:sldId id="333" r:id="rId6"/>
    <p:sldId id="352" r:id="rId7"/>
    <p:sldId id="340" r:id="rId8"/>
    <p:sldId id="351" r:id="rId9"/>
    <p:sldId id="404" r:id="rId10"/>
    <p:sldId id="349" r:id="rId11"/>
    <p:sldId id="353" r:id="rId12"/>
    <p:sldId id="391" r:id="rId13"/>
    <p:sldId id="392" r:id="rId14"/>
    <p:sldId id="393" r:id="rId15"/>
    <p:sldId id="384" r:id="rId16"/>
    <p:sldId id="390" r:id="rId17"/>
    <p:sldId id="389" r:id="rId18"/>
    <p:sldId id="373" r:id="rId19"/>
    <p:sldId id="394" r:id="rId20"/>
    <p:sldId id="395" r:id="rId21"/>
    <p:sldId id="396" r:id="rId22"/>
    <p:sldId id="374" r:id="rId23"/>
    <p:sldId id="397" r:id="rId24"/>
    <p:sldId id="398" r:id="rId25"/>
    <p:sldId id="399" r:id="rId26"/>
    <p:sldId id="400" r:id="rId27"/>
    <p:sldId id="401" r:id="rId28"/>
    <p:sldId id="402" r:id="rId29"/>
    <p:sldId id="403" r:id="rId30"/>
    <p:sldId id="405" r:id="rId31"/>
    <p:sldId id="406" r:id="rId32"/>
    <p:sldId id="408" r:id="rId33"/>
    <p:sldId id="409" r:id="rId34"/>
    <p:sldId id="410" r:id="rId35"/>
    <p:sldId id="411" r:id="rId36"/>
    <p:sldId id="407" r:id="rId37"/>
    <p:sldId id="279" r:id="rId38"/>
  </p:sldIdLst>
  <p:sldSz cx="13004800" cy="9753600"/>
  <p:notesSz cx="6858000" cy="9144000"/>
  <p:defaultTextStyle>
    <a:lvl1pPr algn="ctr" defTabSz="584170">
      <a:defRPr sz="2100">
        <a:latin typeface="+mn-lt"/>
        <a:ea typeface="+mn-ea"/>
        <a:cs typeface="+mn-cs"/>
        <a:sym typeface="Helvetica Neue Light"/>
      </a:defRPr>
    </a:lvl1pPr>
    <a:lvl2pPr indent="342882" algn="ctr" defTabSz="584170">
      <a:defRPr sz="2100">
        <a:latin typeface="+mn-lt"/>
        <a:ea typeface="+mn-ea"/>
        <a:cs typeface="+mn-cs"/>
        <a:sym typeface="Helvetica Neue Light"/>
      </a:defRPr>
    </a:lvl2pPr>
    <a:lvl3pPr indent="685765" algn="ctr" defTabSz="584170">
      <a:defRPr sz="2100">
        <a:latin typeface="+mn-lt"/>
        <a:ea typeface="+mn-ea"/>
        <a:cs typeface="+mn-cs"/>
        <a:sym typeface="Helvetica Neue Light"/>
      </a:defRPr>
    </a:lvl3pPr>
    <a:lvl4pPr indent="1028647" algn="ctr" defTabSz="584170">
      <a:defRPr sz="2100">
        <a:latin typeface="+mn-lt"/>
        <a:ea typeface="+mn-ea"/>
        <a:cs typeface="+mn-cs"/>
        <a:sym typeface="Helvetica Neue Light"/>
      </a:defRPr>
    </a:lvl4pPr>
    <a:lvl5pPr indent="1371530" algn="ctr" defTabSz="584170">
      <a:defRPr sz="2100">
        <a:latin typeface="+mn-lt"/>
        <a:ea typeface="+mn-ea"/>
        <a:cs typeface="+mn-cs"/>
        <a:sym typeface="Helvetica Neue Light"/>
      </a:defRPr>
    </a:lvl5pPr>
    <a:lvl6pPr indent="1714412" algn="ctr" defTabSz="584170">
      <a:defRPr sz="2100">
        <a:latin typeface="+mn-lt"/>
        <a:ea typeface="+mn-ea"/>
        <a:cs typeface="+mn-cs"/>
        <a:sym typeface="Helvetica Neue Light"/>
      </a:defRPr>
    </a:lvl6pPr>
    <a:lvl7pPr indent="2057295" algn="ctr" defTabSz="584170">
      <a:defRPr sz="2100">
        <a:latin typeface="+mn-lt"/>
        <a:ea typeface="+mn-ea"/>
        <a:cs typeface="+mn-cs"/>
        <a:sym typeface="Helvetica Neue Light"/>
      </a:defRPr>
    </a:lvl7pPr>
    <a:lvl8pPr indent="2400177" algn="ctr" defTabSz="584170">
      <a:defRPr sz="2100">
        <a:latin typeface="+mn-lt"/>
        <a:ea typeface="+mn-ea"/>
        <a:cs typeface="+mn-cs"/>
        <a:sym typeface="Helvetica Neue Light"/>
      </a:defRPr>
    </a:lvl8pPr>
    <a:lvl9pPr indent="2743060" algn="ctr" defTabSz="584170">
      <a:defRPr sz="2100">
        <a:latin typeface="+mn-lt"/>
        <a:ea typeface="+mn-ea"/>
        <a:cs typeface="+mn-cs"/>
        <a:sym typeface="Helvetica Neue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owalter, Buddy" initials="SB" lastIdx="1" clrIdx="0">
    <p:extLst>
      <p:ext uri="{19B8F6BF-5375-455C-9EA6-DF929625EA0E}">
        <p15:presenceInfo xmlns:p15="http://schemas.microsoft.com/office/powerpoint/2012/main" userId="S-1-5-21-734530592-1179863375-281947949-10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A39"/>
    <a:srgbClr val="FFFFFF"/>
    <a:srgbClr val="74A6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0ABB0"/>
              </a:solidFill>
              <a:prstDash val="solid"/>
              <a:miter lim="400000"/>
            </a:ln>
          </a:left>
          <a:right>
            <a:ln w="12700" cap="flat">
              <a:solidFill>
                <a:srgbClr val="B0ABB0"/>
              </a:solidFill>
              <a:prstDash val="solid"/>
              <a:miter lim="400000"/>
            </a:ln>
          </a:right>
          <a:top>
            <a:ln w="12700" cap="flat">
              <a:solidFill>
                <a:srgbClr val="B0ABB0"/>
              </a:solidFill>
              <a:prstDash val="solid"/>
              <a:miter lim="400000"/>
            </a:ln>
          </a:top>
          <a:bottom>
            <a:ln w="12700" cap="flat">
              <a:solidFill>
                <a:srgbClr val="B0ABB0"/>
              </a:solidFill>
              <a:prstDash val="solid"/>
              <a:miter lim="400000"/>
            </a:ln>
          </a:bottom>
          <a:insideH>
            <a:ln w="12700" cap="flat">
              <a:solidFill>
                <a:srgbClr val="B0ABB0"/>
              </a:solidFill>
              <a:prstDash val="solid"/>
              <a:miter lim="400000"/>
            </a:ln>
          </a:insideH>
          <a:insideV>
            <a:ln w="12700" cap="flat">
              <a:solidFill>
                <a:srgbClr val="B0ABB0"/>
              </a:solidFill>
              <a:prstDash val="solid"/>
              <a:miter lim="400000"/>
            </a:ln>
          </a:insideV>
        </a:tcBdr>
        <a:fill>
          <a:noFill/>
        </a:fill>
      </a:tcStyle>
    </a:wholeTbl>
    <a:band2H>
      <a:tcTxStyle/>
      <a:tcStyle>
        <a:tcBdr/>
        <a:fill>
          <a:solidFill>
            <a:srgbClr val="EFF1F3"/>
          </a:solidFill>
        </a:fill>
      </a:tcStyle>
    </a:band2H>
    <a:firstCol>
      <a:tcTxStyle b="off" i="off">
        <a:font>
          <a:latin typeface="Helvetica Neue"/>
          <a:ea typeface="Helvetica Neue"/>
          <a:cs typeface="Helvetica Neue"/>
        </a:font>
        <a:srgbClr val="000000"/>
      </a:tcTxStyle>
      <a:tcStyle>
        <a:tcBdr>
          <a:left>
            <a:ln w="25400" cap="flat">
              <a:solidFill>
                <a:srgbClr val="B0ABB0"/>
              </a:solidFill>
              <a:prstDash val="solid"/>
              <a:miter lim="400000"/>
            </a:ln>
          </a:left>
          <a:right>
            <a:ln w="25400" cap="flat">
              <a:solidFill>
                <a:srgbClr val="B0ABB0"/>
              </a:solidFill>
              <a:prstDash val="solid"/>
              <a:miter lim="400000"/>
            </a:ln>
          </a:right>
          <a:top>
            <a:ln w="25400" cap="flat">
              <a:solidFill>
                <a:srgbClr val="B0ABB0"/>
              </a:solidFill>
              <a:prstDash val="solid"/>
              <a:miter lim="400000"/>
            </a:ln>
          </a:top>
          <a:bottom>
            <a:ln w="25400" cap="flat">
              <a:solidFill>
                <a:srgbClr val="B0ABB0"/>
              </a:solidFill>
              <a:prstDash val="solid"/>
              <a:miter lim="400000"/>
            </a:ln>
          </a:bottom>
          <a:insideH>
            <a:ln w="25400" cap="flat">
              <a:solidFill>
                <a:srgbClr val="B0ABB0"/>
              </a:solidFill>
              <a:prstDash val="solid"/>
              <a:miter lim="400000"/>
            </a:ln>
          </a:insideH>
          <a:insideV>
            <a:ln w="25400" cap="flat">
              <a:solidFill>
                <a:srgbClr val="B0ABB0"/>
              </a:solidFill>
              <a:prstDash val="solid"/>
              <a:miter lim="400000"/>
            </a:ln>
          </a:insideV>
        </a:tcBdr>
        <a:fill>
          <a:solidFill>
            <a:srgbClr val="DBDBDB"/>
          </a:solidFill>
        </a:fill>
      </a:tcStyle>
    </a:firstCol>
    <a:lastRow>
      <a:tcTxStyle b="off" i="off">
        <a:font>
          <a:latin typeface="Helvetica Neue"/>
          <a:ea typeface="Helvetica Neue"/>
          <a:cs typeface="Helvetica Neue"/>
        </a:font>
        <a:srgbClr val="FFFFFF"/>
      </a:tcTxStyle>
      <a:tcStyle>
        <a:tcBdr>
          <a:left>
            <a:ln w="25400" cap="flat">
              <a:solidFill>
                <a:srgbClr val="B0ABB0"/>
              </a:solidFill>
              <a:prstDash val="solid"/>
              <a:miter lim="400000"/>
            </a:ln>
          </a:left>
          <a:right>
            <a:ln w="25400" cap="flat">
              <a:solidFill>
                <a:srgbClr val="B0ABB0"/>
              </a:solidFill>
              <a:prstDash val="solid"/>
              <a:miter lim="400000"/>
            </a:ln>
          </a:right>
          <a:top>
            <a:ln w="25400" cap="flat">
              <a:solidFill>
                <a:srgbClr val="B0ABB0"/>
              </a:solidFill>
              <a:prstDash val="solid"/>
              <a:miter lim="400000"/>
            </a:ln>
          </a:top>
          <a:bottom>
            <a:ln w="25400" cap="flat">
              <a:solidFill>
                <a:srgbClr val="B0ABB0"/>
              </a:solidFill>
              <a:prstDash val="solid"/>
              <a:miter lim="400000"/>
            </a:ln>
          </a:bottom>
          <a:insideH>
            <a:ln w="25400" cap="flat">
              <a:solidFill>
                <a:srgbClr val="B0ABB0"/>
              </a:solidFill>
              <a:prstDash val="solid"/>
              <a:miter lim="400000"/>
            </a:ln>
          </a:insideH>
          <a:insideV>
            <a:ln w="25400" cap="flat">
              <a:solidFill>
                <a:srgbClr val="B0ABB0"/>
              </a:solidFill>
              <a:prstDash val="solid"/>
              <a:miter lim="400000"/>
            </a:ln>
          </a:insideV>
        </a:tcBdr>
        <a:fill>
          <a:solidFill>
            <a:srgbClr val="777579"/>
          </a:solidFill>
        </a:fill>
      </a:tcStyle>
    </a:lastRow>
    <a:firstRow>
      <a:tcTxStyle b="off" i="off">
        <a:font>
          <a:latin typeface="Helvetica Neue"/>
          <a:ea typeface="Helvetica Neue"/>
          <a:cs typeface="Helvetica Neue"/>
        </a:font>
        <a:srgbClr val="FFFFFF"/>
      </a:tcTxStyle>
      <a:tcStyle>
        <a:tcBdr>
          <a:left>
            <a:ln w="25400" cap="flat">
              <a:solidFill>
                <a:srgbClr val="B0ABB0"/>
              </a:solidFill>
              <a:prstDash val="solid"/>
              <a:miter lim="400000"/>
            </a:ln>
          </a:left>
          <a:right>
            <a:ln w="25400" cap="flat">
              <a:solidFill>
                <a:srgbClr val="B0ABB0"/>
              </a:solidFill>
              <a:prstDash val="solid"/>
              <a:miter lim="400000"/>
            </a:ln>
          </a:right>
          <a:top>
            <a:ln w="25400" cap="flat">
              <a:solidFill>
                <a:srgbClr val="B0ABB0"/>
              </a:solidFill>
              <a:prstDash val="solid"/>
              <a:miter lim="400000"/>
            </a:ln>
          </a:top>
          <a:bottom>
            <a:ln w="25400" cap="flat">
              <a:solidFill>
                <a:srgbClr val="B0ABB0"/>
              </a:solidFill>
              <a:prstDash val="solid"/>
              <a:miter lim="400000"/>
            </a:ln>
          </a:bottom>
          <a:insideH>
            <a:ln w="25400" cap="flat">
              <a:solidFill>
                <a:srgbClr val="B0ABB0"/>
              </a:solidFill>
              <a:prstDash val="solid"/>
              <a:miter lim="400000"/>
            </a:ln>
          </a:insideH>
          <a:insideV>
            <a:ln w="25400" cap="flat">
              <a:solidFill>
                <a:srgbClr val="B0ABB0"/>
              </a:solidFill>
              <a:prstDash val="solid"/>
              <a:miter lim="400000"/>
            </a:ln>
          </a:insideV>
        </a:tcBdr>
        <a:fill>
          <a:solidFill>
            <a:srgbClr val="777579"/>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20" autoAdjust="0"/>
    <p:restoredTop sz="69669" autoAdjust="0"/>
  </p:normalViewPr>
  <p:slideViewPr>
    <p:cSldViewPr snapToGrid="0" snapToObjects="1">
      <p:cViewPr varScale="1">
        <p:scale>
          <a:sx n="56" d="100"/>
          <a:sy n="56" d="100"/>
        </p:scale>
        <p:origin x="1722" y="84"/>
      </p:cViewPr>
      <p:guideLst>
        <p:guide orient="horz" pos="3072"/>
        <p:guide pos="4096"/>
      </p:guideLst>
    </p:cSldViewPr>
  </p:slideViewPr>
  <p:outlineViewPr>
    <p:cViewPr>
      <p:scale>
        <a:sx n="33" d="100"/>
        <a:sy n="33" d="100"/>
      </p:scale>
      <p:origin x="0" y="-8520"/>
    </p:cViewPr>
  </p:outlineViewPr>
  <p:notesTextViewPr>
    <p:cViewPr>
      <p:scale>
        <a:sx n="100" d="100"/>
        <a:sy n="100" d="100"/>
      </p:scale>
      <p:origin x="0" y="0"/>
    </p:cViewPr>
  </p:notesTextViewPr>
  <p:sorterViewPr>
    <p:cViewPr>
      <p:scale>
        <a:sx n="66" d="100"/>
        <a:sy n="66" d="100"/>
      </p:scale>
      <p:origin x="0" y="-9806"/>
    </p:cViewPr>
  </p:sorterViewPr>
  <p:notesViewPr>
    <p:cSldViewPr snapToGrid="0" snapToObjects="1">
      <p:cViewPr varScale="1">
        <p:scale>
          <a:sx n="172" d="100"/>
          <a:sy n="172" d="100"/>
        </p:scale>
        <p:origin x="6552"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5BDBB2-A997-AF45-A777-9CA4910146DB}" type="datetimeFigureOut">
              <a:rPr lang="en-US" smtClean="0"/>
              <a:pPr/>
              <a:t>1/10/2022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Copyright © 2015 American Wood Council</a:t>
            </a:r>
          </a:p>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0A0801-76A4-5544-8D5E-441E48F8788D}" type="slidenum">
              <a:rPr lang="en-US" smtClean="0"/>
              <a:pPr/>
              <a:t>‹#›</a:t>
            </a:fld>
            <a:endParaRPr lang="en-US"/>
          </a:p>
        </p:txBody>
      </p:sp>
    </p:spTree>
    <p:extLst>
      <p:ext uri="{BB962C8B-B14F-4D97-AF65-F5344CB8AC3E}">
        <p14:creationId xmlns:p14="http://schemas.microsoft.com/office/powerpoint/2010/main" val="38492103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98" name="Shape 19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600942343"/>
      </p:ext>
    </p:extLst>
  </p:cSld>
  <p:clrMap bg1="lt1" tx1="dk1" bg2="lt2" tx2="dk2" accent1="accent1" accent2="accent2" accent3="accent3" accent4="accent4" accent5="accent5" accent6="accent6" hlink="hlink" folHlink="folHlink"/>
  <p:hf hdr="0" ftr="0" dt="0"/>
  <p:notesStyle>
    <a:lvl1pPr defTabSz="584170">
      <a:defRPr sz="2100">
        <a:latin typeface="Lucida Grande"/>
        <a:ea typeface="Lucida Grande"/>
        <a:cs typeface="Lucida Grande"/>
        <a:sym typeface="Lucida Grande"/>
      </a:defRPr>
    </a:lvl1pPr>
    <a:lvl2pPr indent="228589" defTabSz="584170">
      <a:defRPr sz="2100">
        <a:latin typeface="Lucida Grande"/>
        <a:ea typeface="Lucida Grande"/>
        <a:cs typeface="Lucida Grande"/>
        <a:sym typeface="Lucida Grande"/>
      </a:defRPr>
    </a:lvl2pPr>
    <a:lvl3pPr indent="457176" defTabSz="584170">
      <a:defRPr sz="2100">
        <a:latin typeface="Lucida Grande"/>
        <a:ea typeface="Lucida Grande"/>
        <a:cs typeface="Lucida Grande"/>
        <a:sym typeface="Lucida Grande"/>
      </a:defRPr>
    </a:lvl3pPr>
    <a:lvl4pPr indent="685765" defTabSz="584170">
      <a:defRPr sz="2100">
        <a:latin typeface="Lucida Grande"/>
        <a:ea typeface="Lucida Grande"/>
        <a:cs typeface="Lucida Grande"/>
        <a:sym typeface="Lucida Grande"/>
      </a:defRPr>
    </a:lvl4pPr>
    <a:lvl5pPr indent="914354" defTabSz="584170">
      <a:defRPr sz="2100">
        <a:latin typeface="Lucida Grande"/>
        <a:ea typeface="Lucida Grande"/>
        <a:cs typeface="Lucida Grande"/>
        <a:sym typeface="Lucida Grande"/>
      </a:defRPr>
    </a:lvl5pPr>
    <a:lvl6pPr indent="1142941" defTabSz="584170">
      <a:defRPr sz="2100">
        <a:latin typeface="Lucida Grande"/>
        <a:ea typeface="Lucida Grande"/>
        <a:cs typeface="Lucida Grande"/>
        <a:sym typeface="Lucida Grande"/>
      </a:defRPr>
    </a:lvl6pPr>
    <a:lvl7pPr indent="1371530" defTabSz="584170">
      <a:defRPr sz="2100">
        <a:latin typeface="Lucida Grande"/>
        <a:ea typeface="Lucida Grande"/>
        <a:cs typeface="Lucida Grande"/>
        <a:sym typeface="Lucida Grande"/>
      </a:defRPr>
    </a:lvl7pPr>
    <a:lvl8pPr indent="1600119" defTabSz="584170">
      <a:defRPr sz="2100">
        <a:latin typeface="Lucida Grande"/>
        <a:ea typeface="Lucida Grande"/>
        <a:cs typeface="Lucida Grande"/>
        <a:sym typeface="Lucida Grande"/>
      </a:defRPr>
    </a:lvl8pPr>
    <a:lvl9pPr indent="1828706" defTabSz="584170">
      <a:defRPr sz="21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83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for </a:t>
            </a:r>
            <a:r>
              <a:rPr lang="en-US" dirty="0" err="1"/>
              <a:t>draftstopping</a:t>
            </a:r>
            <a:r>
              <a:rPr lang="en-US" dirty="0"/>
              <a:t> in large concealed spaces has been recognized for many years. </a:t>
            </a:r>
          </a:p>
          <a:p>
            <a:endParaRPr lang="en-US" dirty="0"/>
          </a:p>
          <a:p>
            <a:r>
              <a:rPr lang="en-US" dirty="0"/>
              <a:t>This requirement is based on the rationale that the integrity of a floor is more critical than that of a roof.  Therefore, allowable open areas should be smaller within floor spaces than in attics</a:t>
            </a:r>
          </a:p>
          <a:p>
            <a:endParaRPr lang="en-US" dirty="0"/>
          </a:p>
        </p:txBody>
      </p:sp>
    </p:spTree>
    <p:extLst>
      <p:ext uri="{BB962C8B-B14F-4D97-AF65-F5344CB8AC3E}">
        <p14:creationId xmlns:p14="http://schemas.microsoft.com/office/powerpoint/2010/main" val="96341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9319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84200" rtl="0" fontAlgn="auto" latinLnBrk="1" hangingPunct="0">
              <a:lnSpc>
                <a:spcPct val="100000"/>
              </a:lnSpc>
              <a:spcBef>
                <a:spcPts val="0"/>
              </a:spcBef>
              <a:spcAft>
                <a:spcPts val="0"/>
              </a:spcAft>
              <a:buClrTx/>
              <a:buSzTx/>
              <a:buFontTx/>
              <a:buNone/>
              <a:tabLst/>
            </a:pPr>
            <a:r>
              <a:rPr lang="en-US" sz="2000" dirty="0">
                <a:solidFill>
                  <a:srgbClr val="000000"/>
                </a:solidFill>
              </a:rPr>
              <a:t>The requirement for longer studs, and the difficulty in accommodating current erection practices and fire blocking has </a:t>
            </a:r>
          </a:p>
          <a:p>
            <a:pPr marL="0" marR="0" indent="0" algn="l" defTabSz="584200" rtl="0" fontAlgn="auto" latinLnBrk="1" hangingPunct="0">
              <a:lnSpc>
                <a:spcPct val="100000"/>
              </a:lnSpc>
              <a:spcBef>
                <a:spcPts val="0"/>
              </a:spcBef>
              <a:spcAft>
                <a:spcPts val="0"/>
              </a:spcAft>
              <a:buClrTx/>
              <a:buSzTx/>
              <a:buFontTx/>
              <a:buNone/>
              <a:tabLst/>
            </a:pPr>
            <a:r>
              <a:rPr lang="en-US" sz="2000" dirty="0">
                <a:solidFill>
                  <a:srgbClr val="000000"/>
                </a:solidFill>
              </a:rPr>
              <a:t>reduced the popularity of this system.</a:t>
            </a:r>
            <a:endParaRPr kumimoji="0" lang="en-US" sz="2000" b="0" i="0" u="none" strike="noStrike" cap="none" spc="0" normalizeH="0" baseline="0" dirty="0">
              <a:ln>
                <a:noFill/>
              </a:ln>
              <a:solidFill>
                <a:srgbClr val="000000"/>
              </a:solidFill>
              <a:effectLst/>
              <a:uFillTx/>
              <a:latin typeface="Lucida Grande"/>
              <a:ea typeface="Lucida Grande"/>
              <a:cs typeface="Lucida Grande"/>
              <a:sym typeface="Helvetica Neue Light"/>
            </a:endParaRPr>
          </a:p>
          <a:p>
            <a:endParaRPr lang="en-US" dirty="0"/>
          </a:p>
        </p:txBody>
      </p:sp>
    </p:spTree>
    <p:extLst>
      <p:ext uri="{BB962C8B-B14F-4D97-AF65-F5344CB8AC3E}">
        <p14:creationId xmlns:p14="http://schemas.microsoft.com/office/powerpoint/2010/main" val="2932979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84200" rtl="0" fontAlgn="auto" latinLnBrk="1" hangingPunct="0">
              <a:lnSpc>
                <a:spcPct val="100000"/>
              </a:lnSpc>
              <a:spcBef>
                <a:spcPts val="0"/>
              </a:spcBef>
              <a:spcAft>
                <a:spcPts val="0"/>
              </a:spcAft>
              <a:buClrTx/>
              <a:buSzTx/>
              <a:buFontTx/>
              <a:buNone/>
              <a:tabLst/>
            </a:pPr>
            <a:r>
              <a:rPr lang="en-US" sz="2000" dirty="0">
                <a:solidFill>
                  <a:srgbClr val="000000"/>
                </a:solidFill>
              </a:rPr>
              <a:t>The requirement for longer studs, and the difficulty in accommodating current erection practices and fire blocking has </a:t>
            </a:r>
          </a:p>
          <a:p>
            <a:pPr marL="0" marR="0" indent="0" algn="l" defTabSz="584200" rtl="0" fontAlgn="auto" latinLnBrk="1" hangingPunct="0">
              <a:lnSpc>
                <a:spcPct val="100000"/>
              </a:lnSpc>
              <a:spcBef>
                <a:spcPts val="0"/>
              </a:spcBef>
              <a:spcAft>
                <a:spcPts val="0"/>
              </a:spcAft>
              <a:buClrTx/>
              <a:buSzTx/>
              <a:buFontTx/>
              <a:buNone/>
              <a:tabLst/>
            </a:pPr>
            <a:r>
              <a:rPr lang="en-US" sz="2000" dirty="0">
                <a:solidFill>
                  <a:srgbClr val="000000"/>
                </a:solidFill>
              </a:rPr>
              <a:t>reduced the popularity of this system.</a:t>
            </a:r>
            <a:endParaRPr kumimoji="0" lang="en-US" sz="2000" b="0" i="0" u="none" strike="noStrike" cap="none" spc="0" normalizeH="0" baseline="0" dirty="0">
              <a:ln>
                <a:noFill/>
              </a:ln>
              <a:solidFill>
                <a:srgbClr val="000000"/>
              </a:solidFill>
              <a:effectLst/>
              <a:uFillTx/>
              <a:latin typeface="Lucida Grande"/>
              <a:ea typeface="Lucida Grande"/>
              <a:cs typeface="Lucida Grande"/>
              <a:sym typeface="Helvetica Neue Light"/>
            </a:endParaRPr>
          </a:p>
          <a:p>
            <a:endParaRPr lang="en-US" dirty="0"/>
          </a:p>
        </p:txBody>
      </p:sp>
    </p:spTree>
    <p:extLst>
      <p:ext uri="{BB962C8B-B14F-4D97-AF65-F5344CB8AC3E}">
        <p14:creationId xmlns:p14="http://schemas.microsoft.com/office/powerpoint/2010/main" val="651749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84200" rtl="0" fontAlgn="auto" latinLnBrk="1" hangingPunct="0">
              <a:lnSpc>
                <a:spcPct val="100000"/>
              </a:lnSpc>
              <a:spcBef>
                <a:spcPts val="0"/>
              </a:spcBef>
              <a:spcAft>
                <a:spcPts val="0"/>
              </a:spcAft>
              <a:buClrTx/>
              <a:buSzTx/>
              <a:buFontTx/>
              <a:buNone/>
              <a:tabLst/>
            </a:pPr>
            <a:r>
              <a:rPr lang="en-US" sz="2000" dirty="0">
                <a:solidFill>
                  <a:srgbClr val="000000"/>
                </a:solidFill>
              </a:rPr>
              <a:t>The requirement for longer studs, and the difficulty in accommodating current erection practices and fire blocking has </a:t>
            </a:r>
          </a:p>
          <a:p>
            <a:pPr marL="0" marR="0" indent="0" algn="l" defTabSz="584200" rtl="0" fontAlgn="auto" latinLnBrk="1" hangingPunct="0">
              <a:lnSpc>
                <a:spcPct val="100000"/>
              </a:lnSpc>
              <a:spcBef>
                <a:spcPts val="0"/>
              </a:spcBef>
              <a:spcAft>
                <a:spcPts val="0"/>
              </a:spcAft>
              <a:buClrTx/>
              <a:buSzTx/>
              <a:buFontTx/>
              <a:buNone/>
              <a:tabLst/>
            </a:pPr>
            <a:r>
              <a:rPr lang="en-US" sz="2000" dirty="0">
                <a:solidFill>
                  <a:srgbClr val="000000"/>
                </a:solidFill>
              </a:rPr>
              <a:t>reduced the popularity of this system.</a:t>
            </a:r>
            <a:endParaRPr kumimoji="0" lang="en-US" sz="2000" b="0" i="0" u="none" strike="noStrike" cap="none" spc="0" normalizeH="0" baseline="0" dirty="0">
              <a:ln>
                <a:noFill/>
              </a:ln>
              <a:solidFill>
                <a:srgbClr val="000000"/>
              </a:solidFill>
              <a:effectLst/>
              <a:uFillTx/>
              <a:latin typeface="Lucida Grande"/>
              <a:ea typeface="Lucida Grande"/>
              <a:cs typeface="Lucida Grande"/>
              <a:sym typeface="Helvetica Neue Light"/>
            </a:endParaRPr>
          </a:p>
          <a:p>
            <a:endParaRPr lang="en-US" dirty="0"/>
          </a:p>
        </p:txBody>
      </p:sp>
    </p:spTree>
    <p:extLst>
      <p:ext uri="{BB962C8B-B14F-4D97-AF65-F5344CB8AC3E}">
        <p14:creationId xmlns:p14="http://schemas.microsoft.com/office/powerpoint/2010/main" val="1961475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Note: All dimensions referring to lumber (e.g. 2x4)are “nominal” dimensions, not exact ones. This is because after the rough sawn lumber is planed (“dressed”)and dried, the resulting actual dimensions are slightly smaller</a:t>
            </a:r>
          </a:p>
        </p:txBody>
      </p:sp>
    </p:spTree>
    <p:extLst>
      <p:ext uri="{BB962C8B-B14F-4D97-AF65-F5344CB8AC3E}">
        <p14:creationId xmlns:p14="http://schemas.microsoft.com/office/powerpoint/2010/main" val="2364895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Note: All dimensions referring to lumber (e.g. 2x4)are “nominal” dimensions, not exact ones. This is because after the rough sawn lumber is planed (“dressed”)and dried, the resulting actual dimensions are slightly smaller</a:t>
            </a:r>
          </a:p>
        </p:txBody>
      </p:sp>
    </p:spTree>
    <p:extLst>
      <p:ext uri="{BB962C8B-B14F-4D97-AF65-F5344CB8AC3E}">
        <p14:creationId xmlns:p14="http://schemas.microsoft.com/office/powerpoint/2010/main" val="3942885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Note: All dimensions referring to lumber (e.g. 2x4)are “nominal” dimensions, not exact ones. This is because after the rough sawn lumber is planed (“dressed”)and dried, the resulting actual dimensions are slightly smaller</a:t>
            </a:r>
          </a:p>
        </p:txBody>
      </p:sp>
    </p:spTree>
    <p:extLst>
      <p:ext uri="{BB962C8B-B14F-4D97-AF65-F5344CB8AC3E}">
        <p14:creationId xmlns:p14="http://schemas.microsoft.com/office/powerpoint/2010/main" val="2108717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Note: All dimensions referring to lumber (e.g. 2x4)are “nominal” dimensions, not exact ones. This is because after the rough sawn lumber is planed (“dressed”)and dried, the resulting actual dimensions are slightly smaller</a:t>
            </a:r>
          </a:p>
        </p:txBody>
      </p:sp>
    </p:spTree>
    <p:extLst>
      <p:ext uri="{BB962C8B-B14F-4D97-AF65-F5344CB8AC3E}">
        <p14:creationId xmlns:p14="http://schemas.microsoft.com/office/powerpoint/2010/main" val="2107135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Note: All dimensions referring to lumber (e.g. 2x4)are “nominal” dimensions, not exact ones. This is because after the rough sawn lumber is planed (“dressed”)and dried, the resulting actual dimensions are slightly smaller</a:t>
            </a:r>
          </a:p>
        </p:txBody>
      </p:sp>
    </p:spTree>
    <p:extLst>
      <p:ext uri="{BB962C8B-B14F-4D97-AF65-F5344CB8AC3E}">
        <p14:creationId xmlns:p14="http://schemas.microsoft.com/office/powerpoint/2010/main" val="106612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7393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Tree growth characteristics, that affect lumber properties and can be seen and judged by eye, are used to sort the lumber into stress grades.</a:t>
            </a:r>
          </a:p>
        </p:txBody>
      </p:sp>
    </p:spTree>
    <p:extLst>
      <p:ext uri="{BB962C8B-B14F-4D97-AF65-F5344CB8AC3E}">
        <p14:creationId xmlns:p14="http://schemas.microsoft.com/office/powerpoint/2010/main" val="1578110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Typical visual sorting criteria include density, decay, heartwood and sapwood, slope of grain, knots, shake, checks and splits, wane, and pitch pockets.</a:t>
            </a:r>
          </a:p>
        </p:txBody>
      </p:sp>
    </p:spTree>
    <p:extLst>
      <p:ext uri="{BB962C8B-B14F-4D97-AF65-F5344CB8AC3E}">
        <p14:creationId xmlns:p14="http://schemas.microsoft.com/office/powerpoint/2010/main" val="2187328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Typical visual sorting criteria include density, decay, heartwood and sapwood, slope of grain, knots, shake, checks and splits, wane, and pitch pockets.</a:t>
            </a:r>
          </a:p>
        </p:txBody>
      </p:sp>
    </p:spTree>
    <p:extLst>
      <p:ext uri="{BB962C8B-B14F-4D97-AF65-F5344CB8AC3E}">
        <p14:creationId xmlns:p14="http://schemas.microsoft.com/office/powerpoint/2010/main" val="1535663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Typical visual sorting criteria include density, decay, heartwood and sapwood, slope of grain, knots, shake, checks and splits, wane, and pitch pockets.</a:t>
            </a:r>
          </a:p>
        </p:txBody>
      </p:sp>
    </p:spTree>
    <p:extLst>
      <p:ext uri="{BB962C8B-B14F-4D97-AF65-F5344CB8AC3E}">
        <p14:creationId xmlns:p14="http://schemas.microsoft.com/office/powerpoint/2010/main" val="4205368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683871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997009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87647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359960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393897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This information is extremely valuable to the fire service as a learning aid.</a:t>
            </a:r>
          </a:p>
        </p:txBody>
      </p:sp>
    </p:spTree>
    <p:extLst>
      <p:ext uri="{BB962C8B-B14F-4D97-AF65-F5344CB8AC3E}">
        <p14:creationId xmlns:p14="http://schemas.microsoft.com/office/powerpoint/2010/main" val="2364895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sz="2100" dirty="0">
                <a:effectLst/>
                <a:latin typeface="Lucida Grande"/>
                <a:ea typeface="Lucida Grande"/>
                <a:cs typeface="Lucida Grande"/>
                <a:sym typeface="Lucida Grande"/>
              </a:rPr>
              <a:t>Wood has been and continues to be one of the most widely used building materials in the world. </a:t>
            </a:r>
          </a:p>
          <a:p>
            <a:pPr marL="0" marR="0" lvl="0" indent="0" defTabSz="584170" eaLnBrk="1" fontAlgn="auto" latinLnBrk="0" hangingPunct="1">
              <a:lnSpc>
                <a:spcPct val="100000"/>
              </a:lnSpc>
              <a:spcBef>
                <a:spcPts val="0"/>
              </a:spcBef>
              <a:spcAft>
                <a:spcPts val="0"/>
              </a:spcAft>
              <a:buClrTx/>
              <a:buSzTx/>
              <a:buFontTx/>
              <a:buNone/>
              <a:tabLst/>
              <a:defRPr/>
            </a:pPr>
            <a:endParaRPr lang="en-US" sz="2100" dirty="0">
              <a:effectLst/>
              <a:latin typeface="Lucida Grande"/>
              <a:ea typeface="Lucida Grande"/>
              <a:cs typeface="Lucida Grande"/>
              <a:sym typeface="Lucida Grande"/>
            </a:endParaRPr>
          </a:p>
          <a:p>
            <a:pPr marL="0" marR="0" lvl="0" indent="0" defTabSz="584170" eaLnBrk="1" fontAlgn="auto" latinLnBrk="0" hangingPunct="1">
              <a:lnSpc>
                <a:spcPct val="100000"/>
              </a:lnSpc>
              <a:spcBef>
                <a:spcPts val="0"/>
              </a:spcBef>
              <a:spcAft>
                <a:spcPts val="0"/>
              </a:spcAft>
              <a:buClrTx/>
              <a:buSzTx/>
              <a:buFontTx/>
              <a:buNone/>
              <a:tabLst/>
              <a:defRPr/>
            </a:pPr>
            <a:r>
              <a:rPr lang="en-US" sz="2100" dirty="0">
                <a:effectLst/>
                <a:latin typeface="Lucida Grande"/>
                <a:ea typeface="Lucida Grande"/>
                <a:cs typeface="Lucida Grande"/>
                <a:sym typeface="Lucida Grande"/>
              </a:rPr>
              <a:t>Wood products are strong, lightweight, easy to work with, and environmentally friendly since they are obtained from a renewable resource—trees. </a:t>
            </a:r>
          </a:p>
          <a:p>
            <a:pPr marL="0" marR="0" lvl="0" indent="0" defTabSz="584170" eaLnBrk="1" fontAlgn="auto" latinLnBrk="0" hangingPunct="1">
              <a:lnSpc>
                <a:spcPct val="100000"/>
              </a:lnSpc>
              <a:spcBef>
                <a:spcPts val="0"/>
              </a:spcBef>
              <a:spcAft>
                <a:spcPts val="0"/>
              </a:spcAft>
              <a:buClrTx/>
              <a:buSzTx/>
              <a:buFontTx/>
              <a:buNone/>
              <a:tabLst/>
              <a:defRPr/>
            </a:pPr>
            <a:endParaRPr lang="en-US" sz="2100" dirty="0">
              <a:effectLst/>
              <a:latin typeface="Lucida Grande"/>
              <a:ea typeface="Lucida Grande"/>
              <a:cs typeface="Lucida Grande"/>
              <a:sym typeface="Lucida Grande"/>
            </a:endParaRPr>
          </a:p>
          <a:p>
            <a:pPr marL="0" marR="0" lvl="0" indent="0" defTabSz="584170" eaLnBrk="1" fontAlgn="auto" latinLnBrk="0" hangingPunct="1">
              <a:lnSpc>
                <a:spcPct val="100000"/>
              </a:lnSpc>
              <a:spcBef>
                <a:spcPts val="0"/>
              </a:spcBef>
              <a:spcAft>
                <a:spcPts val="0"/>
              </a:spcAft>
              <a:buClrTx/>
              <a:buSzTx/>
              <a:buFontTx/>
              <a:buNone/>
              <a:tabLst/>
              <a:defRPr/>
            </a:pPr>
            <a:r>
              <a:rPr lang="en-US" sz="2100" dirty="0">
                <a:effectLst/>
                <a:latin typeface="Lucida Grande"/>
                <a:ea typeface="Lucida Grande"/>
                <a:cs typeface="Lucida Grande"/>
                <a:sym typeface="Lucida Grande"/>
              </a:rPr>
              <a:t>Wood products are very cost-effective, manufactured from a natural material that requires very little manufacturing energy. This Awareness Guide describes one of these wood products—lumber</a:t>
            </a:r>
          </a:p>
          <a:p>
            <a:pPr marL="0" marR="0" lvl="0" indent="0" defTabSz="584170" eaLnBrk="1" fontAlgn="auto" latinLnBrk="0" hangingPunct="1">
              <a:lnSpc>
                <a:spcPct val="100000"/>
              </a:lnSpc>
              <a:spcBef>
                <a:spcPts val="0"/>
              </a:spcBef>
              <a:spcAft>
                <a:spcPts val="0"/>
              </a:spcAft>
              <a:buClrTx/>
              <a:buSzTx/>
              <a:buFontTx/>
              <a:buNone/>
              <a:tabLst/>
              <a:defRPr/>
            </a:pPr>
            <a:endParaRPr lang="en-US" sz="2100" dirty="0">
              <a:effectLst/>
              <a:latin typeface="Lucida Grande"/>
              <a:sym typeface="Lucida Grande"/>
            </a:endParaRPr>
          </a:p>
          <a:p>
            <a:pPr marL="0" marR="0" lvl="0" indent="0" defTabSz="584170" eaLnBrk="1" fontAlgn="auto" latinLnBrk="0" hangingPunct="1">
              <a:lnSpc>
                <a:spcPct val="100000"/>
              </a:lnSpc>
              <a:spcBef>
                <a:spcPts val="0"/>
              </a:spcBef>
              <a:spcAft>
                <a:spcPts val="0"/>
              </a:spcAft>
              <a:buClrTx/>
              <a:buSzTx/>
              <a:buFontTx/>
              <a:buNone/>
              <a:tabLst/>
              <a:defRPr/>
            </a:pPr>
            <a:r>
              <a:rPr lang="en-US" dirty="0"/>
              <a:t> Today, most lumber used in structural applications is dressed lumber</a:t>
            </a:r>
          </a:p>
        </p:txBody>
      </p:sp>
    </p:spTree>
    <p:extLst>
      <p:ext uri="{BB962C8B-B14F-4D97-AF65-F5344CB8AC3E}">
        <p14:creationId xmlns:p14="http://schemas.microsoft.com/office/powerpoint/2010/main" val="1861237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1146175" y="690563"/>
            <a:ext cx="4565650" cy="3424237"/>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lIns="88999" tIns="44499" rIns="88999" bIns="44499" numCol="1" anchor="t" anchorCtr="0" compatLnSpc="1">
            <a:prstTxWarp prst="textNoShape">
              <a:avLst/>
            </a:prstTxWarp>
          </a:bodyPr>
          <a:lstStyle/>
          <a:p>
            <a:pPr eaLnBrk="1" hangingPunct="1">
              <a:spcBef>
                <a:spcPct val="0"/>
              </a:spcBef>
            </a:pPr>
            <a:endParaRPr lang="en-US" dirty="0"/>
          </a:p>
        </p:txBody>
      </p:sp>
      <p:sp>
        <p:nvSpPr>
          <p:cNvPr id="9220" name="Slide Number Placeholder 3"/>
          <p:cNvSpPr>
            <a:spLocks noGrp="1"/>
          </p:cNvSpPr>
          <p:nvPr>
            <p:ph type="sldNum" sz="quarter" idx="5"/>
          </p:nvPr>
        </p:nvSpPr>
        <p:spPr bwMode="auto">
          <a:xfrm>
            <a:off x="3884354" y="8685095"/>
            <a:ext cx="2972108" cy="457356"/>
          </a:xfrm>
          <a:prstGeom prst="rect">
            <a:avLst/>
          </a:prstGeom>
          <a:noFill/>
          <a:ln>
            <a:miter lim="800000"/>
            <a:headEnd/>
            <a:tailEnd/>
          </a:ln>
        </p:spPr>
        <p:txBody>
          <a:bodyPr wrap="square" lIns="88999" tIns="44499" rIns="88999" bIns="44499" numCol="1" anchorCtr="0" compatLnSpc="1">
            <a:prstTxWarp prst="textNoShape">
              <a:avLst/>
            </a:prstTxWarp>
          </a:bodyPr>
          <a:lstStyle/>
          <a:p>
            <a:fld id="{585E109A-C447-4B85-854A-A78581F2FB05}" type="slidenum">
              <a:rPr lang="en-US" smtClean="0">
                <a:solidFill>
                  <a:prstClr val="black"/>
                </a:solidFill>
                <a:latin typeface="Calibri"/>
              </a:rPr>
              <a:pPr/>
              <a:t>36</a:t>
            </a:fld>
            <a:endParaRPr lang="en-US" dirty="0">
              <a:solidFill>
                <a:prstClr val="black"/>
              </a:solidFill>
              <a:latin typeface="Calibri"/>
            </a:endParaRPr>
          </a:p>
        </p:txBody>
      </p:sp>
    </p:spTree>
    <p:extLst>
      <p:ext uri="{BB962C8B-B14F-4D97-AF65-F5344CB8AC3E}">
        <p14:creationId xmlns:p14="http://schemas.microsoft.com/office/powerpoint/2010/main" val="356228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Although still uncommon, some new construction uses tongue and groove solid or laminated decking.</a:t>
            </a:r>
            <a:endParaRPr lang="en-US" dirty="0"/>
          </a:p>
        </p:txBody>
      </p:sp>
    </p:spTree>
    <p:extLst>
      <p:ext uri="{BB962C8B-B14F-4D97-AF65-F5344CB8AC3E}">
        <p14:creationId xmlns:p14="http://schemas.microsoft.com/office/powerpoint/2010/main" val="335532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8467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4128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019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Continuity between the vertical stud space and horizontal truss space must be avoided. </a:t>
            </a:r>
          </a:p>
        </p:txBody>
      </p:sp>
    </p:spTree>
    <p:extLst>
      <p:ext uri="{BB962C8B-B14F-4D97-AF65-F5344CB8AC3E}">
        <p14:creationId xmlns:p14="http://schemas.microsoft.com/office/powerpoint/2010/main" val="403664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Continuity between the vertical stud space and horizontal truss space must be avoided. </a:t>
            </a:r>
          </a:p>
        </p:txBody>
      </p:sp>
    </p:spTree>
    <p:extLst>
      <p:ext uri="{BB962C8B-B14F-4D97-AF65-F5344CB8AC3E}">
        <p14:creationId xmlns:p14="http://schemas.microsoft.com/office/powerpoint/2010/main" val="3923221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A Slide">
    <p:spTree>
      <p:nvGrpSpPr>
        <p:cNvPr id="1" name=""/>
        <p:cNvGrpSpPr/>
        <p:nvPr/>
      </p:nvGrpSpPr>
      <p:grpSpPr>
        <a:xfrm>
          <a:off x="0" y="0"/>
          <a:ext cx="0" cy="0"/>
          <a:chOff x="0" y="0"/>
          <a:chExt cx="0" cy="0"/>
        </a:xfrm>
      </p:grpSpPr>
      <p:cxnSp>
        <p:nvCxnSpPr>
          <p:cNvPr id="10" name="Straight Connector 9"/>
          <p:cNvCxnSpPr/>
          <p:nvPr userDrawn="1"/>
        </p:nvCxnSpPr>
        <p:spPr>
          <a:xfrm>
            <a:off x="762001" y="4408815"/>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62001" y="6469215"/>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0" hasCustomPrompt="1"/>
          </p:nvPr>
        </p:nvSpPr>
        <p:spPr>
          <a:xfrm>
            <a:off x="638493" y="4545076"/>
            <a:ext cx="5515419" cy="1718564"/>
          </a:xfrm>
        </p:spPr>
        <p:txBody>
          <a:bodyPr anchor="ctr">
            <a:noAutofit/>
          </a:bodyPr>
          <a:lstStyle>
            <a:lvl1pPr>
              <a:defRPr b="0" baseline="0"/>
            </a:lvl1pPr>
          </a:lstStyle>
          <a:p>
            <a:pPr lvl="0"/>
            <a:r>
              <a:rPr lang="en-US" dirty="0"/>
              <a:t>Enter supporting copy or supporting Subtitle Here</a:t>
            </a:r>
          </a:p>
        </p:txBody>
      </p:sp>
      <p:sp>
        <p:nvSpPr>
          <p:cNvPr id="14" name="Text Placeholder 7"/>
          <p:cNvSpPr>
            <a:spLocks noGrp="1"/>
          </p:cNvSpPr>
          <p:nvPr>
            <p:ph type="body" sz="quarter" idx="12" hasCustomPrompt="1"/>
          </p:nvPr>
        </p:nvSpPr>
        <p:spPr>
          <a:xfrm>
            <a:off x="7068312" y="859536"/>
            <a:ext cx="5333178" cy="7717535"/>
          </a:xfrm>
        </p:spPr>
        <p:txBody>
          <a:bodyPr anchor="ctr">
            <a:noAutofit/>
          </a:bodyPr>
          <a:lstStyle>
            <a:lvl1pPr>
              <a:defRPr sz="2000" b="0" baseline="0"/>
            </a:lvl1pPr>
          </a:lstStyle>
          <a:p>
            <a:pPr lvl="0"/>
            <a:r>
              <a:rPr lang="en-US" dirty="0"/>
              <a:t>Enter copy Here</a:t>
            </a:r>
          </a:p>
          <a:p>
            <a:pPr lvl="0"/>
            <a:endParaRPr lang="en-US" dirty="0"/>
          </a:p>
        </p:txBody>
      </p:sp>
    </p:spTree>
    <p:extLst>
      <p:ext uri="{BB962C8B-B14F-4D97-AF65-F5344CB8AC3E}">
        <p14:creationId xmlns:p14="http://schemas.microsoft.com/office/powerpoint/2010/main" val="71722112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10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1+#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 Title Interior ">
    <p:spTree>
      <p:nvGrpSpPr>
        <p:cNvPr id="1" name=""/>
        <p:cNvGrpSpPr/>
        <p:nvPr/>
      </p:nvGrpSpPr>
      <p:grpSpPr>
        <a:xfrm>
          <a:off x="0" y="0"/>
          <a:ext cx="0" cy="0"/>
          <a:chOff x="0" y="0"/>
          <a:chExt cx="0" cy="0"/>
        </a:xfrm>
      </p:grpSpPr>
      <p:cxnSp>
        <p:nvCxnSpPr>
          <p:cNvPr id="24" name="Straight Connector 23"/>
          <p:cNvCxnSpPr/>
          <p:nvPr userDrawn="1"/>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WC_PowerPoint2017-0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62001" y="2227798"/>
            <a:ext cx="719327" cy="774482"/>
          </a:xfrm>
          <a:prstGeom prst="rect">
            <a:avLst/>
          </a:prstGeom>
        </p:spPr>
      </p:pic>
      <p:cxnSp>
        <p:nvCxnSpPr>
          <p:cNvPr id="31" name="Straight Connector 30"/>
          <p:cNvCxnSpPr/>
          <p:nvPr userDrawn="1"/>
        </p:nvCxnSpPr>
        <p:spPr>
          <a:xfrm>
            <a:off x="762001" y="7413944"/>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2" name="Title 1"/>
          <p:cNvSpPr>
            <a:spLocks noGrp="1"/>
          </p:cNvSpPr>
          <p:nvPr>
            <p:ph type="title" hasCustomPrompt="1"/>
          </p:nvPr>
        </p:nvSpPr>
        <p:spPr>
          <a:xfrm>
            <a:off x="762002" y="3645425"/>
            <a:ext cx="4816349" cy="1818686"/>
          </a:xfrm>
          <a:prstGeom prst="rect">
            <a:avLst/>
          </a:prstGeom>
        </p:spPr>
        <p:txBody>
          <a:bodyPr anchor="b">
            <a:noAutofit/>
          </a:bodyPr>
          <a:lstStyle>
            <a:lvl1pPr>
              <a:defRPr sz="4800" cap="none" baseline="0"/>
            </a:lvl1pPr>
          </a:lstStyle>
          <a:p>
            <a:r>
              <a:rPr lang="en-US" dirty="0"/>
              <a:t>Enter Title – 2 rows max</a:t>
            </a:r>
          </a:p>
        </p:txBody>
      </p:sp>
      <p:sp>
        <p:nvSpPr>
          <p:cNvPr id="33" name="Text Placeholder 19"/>
          <p:cNvSpPr>
            <a:spLocks noGrp="1"/>
          </p:cNvSpPr>
          <p:nvPr>
            <p:ph type="body" sz="quarter" idx="11" hasCustomPrompt="1"/>
          </p:nvPr>
        </p:nvSpPr>
        <p:spPr>
          <a:xfrm>
            <a:off x="762001" y="5633546"/>
            <a:ext cx="4816350" cy="1590214"/>
          </a:xfrm>
        </p:spPr>
        <p:txBody>
          <a:bodyPr>
            <a:noAutofit/>
          </a:bodyPr>
          <a:lstStyle/>
          <a:p>
            <a:pPr lvl="0"/>
            <a:r>
              <a:rPr lang="en-US" dirty="0"/>
              <a:t>Enter Supporting Title Here</a:t>
            </a:r>
          </a:p>
        </p:txBody>
      </p:sp>
      <p:sp>
        <p:nvSpPr>
          <p:cNvPr id="7" name="Text Placeholder 19"/>
          <p:cNvSpPr>
            <a:spLocks noGrp="1"/>
          </p:cNvSpPr>
          <p:nvPr>
            <p:ph type="body" sz="quarter" idx="13" hasCustomPrompt="1"/>
          </p:nvPr>
        </p:nvSpPr>
        <p:spPr>
          <a:xfrm>
            <a:off x="6492240" y="1710770"/>
            <a:ext cx="5852159" cy="5887894"/>
          </a:xfrm>
        </p:spPr>
        <p:txBody>
          <a:bodyPr anchor="ctr" anchorCtr="1">
            <a:noAutofit/>
          </a:bodyPr>
          <a:lstStyle>
            <a:lvl1pPr algn="ctr">
              <a:defRPr sz="3600" baseline="0">
                <a:solidFill>
                  <a:schemeClr val="tx1"/>
                </a:solidFill>
              </a:defRPr>
            </a:lvl1pPr>
          </a:lstStyle>
          <a:p>
            <a:pPr lvl="0"/>
            <a:r>
              <a:rPr lang="en-US" dirty="0"/>
              <a:t>Enter Supporting Text Here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1+#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 calcmode="lin" valueType="num">
                                      <p:cBhvr additive="base">
                                        <p:cTn id="11" dur="10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build="p">
        <p:tmplLst>
          <p:tmpl lvl="1">
            <p:tnLst>
              <p:par>
                <p:cTn presetID="2" presetClass="entr" presetSubtype="2"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1+#ppt_w/2"/>
                          </p:val>
                        </p:tav>
                        <p:tav tm="100000">
                          <p:val>
                            <p:strVal val="#ppt_x"/>
                          </p:val>
                        </p:tav>
                      </p:tavLst>
                    </p:anim>
                    <p:anim calcmode="lin" valueType="num">
                      <p:cBhvr additive="base">
                        <p:cTn dur="1000" fill="hold"/>
                        <p:tgtEl>
                          <p:spTgt spid="33"/>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2" presetClass="entr" presetSubtype="2"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Full Image">
    <p:spTree>
      <p:nvGrpSpPr>
        <p:cNvPr id="1" name=""/>
        <p:cNvGrpSpPr/>
        <p:nvPr/>
      </p:nvGrpSpPr>
      <p:grpSpPr>
        <a:xfrm>
          <a:off x="0" y="0"/>
          <a:ext cx="0" cy="0"/>
          <a:chOff x="0" y="0"/>
          <a:chExt cx="0" cy="0"/>
        </a:xfrm>
      </p:grpSpPr>
      <p:sp>
        <p:nvSpPr>
          <p:cNvPr id="3" name="Picture Placeholder 21"/>
          <p:cNvSpPr>
            <a:spLocks noGrp="1"/>
          </p:cNvSpPr>
          <p:nvPr>
            <p:ph type="pic" sz="quarter" idx="10"/>
          </p:nvPr>
        </p:nvSpPr>
        <p:spPr>
          <a:xfrm>
            <a:off x="-32299" y="0"/>
            <a:ext cx="13037099" cy="9772892"/>
          </a:xfrm>
          <a:prstGeom prst="rect">
            <a:avLst/>
          </a:prstGeom>
          <a:ln>
            <a:noFill/>
          </a:ln>
        </p:spPr>
        <p:txBody>
          <a:bodyPr/>
          <a:lstStyle>
            <a:lvl1pPr algn="l">
              <a:defRPr/>
            </a:lvl1pPr>
          </a:lstStyle>
          <a:p>
            <a:endParaRPr lang="en-US" dirty="0"/>
          </a:p>
        </p:txBody>
      </p:sp>
      <p:sp>
        <p:nvSpPr>
          <p:cNvPr id="19" name="Rectangle 18"/>
          <p:cNvSpPr/>
          <p:nvPr userDrawn="1"/>
        </p:nvSpPr>
        <p:spPr>
          <a:xfrm>
            <a:off x="0" y="0"/>
            <a:ext cx="13004800" cy="97536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title" hasCustomPrompt="1"/>
          </p:nvPr>
        </p:nvSpPr>
        <p:spPr>
          <a:xfrm>
            <a:off x="762001" y="2533356"/>
            <a:ext cx="6702425" cy="1818686"/>
          </a:xfrm>
          <a:prstGeom prst="rect">
            <a:avLst/>
          </a:prstGeom>
        </p:spPr>
        <p:txBody>
          <a:bodyPr anchor="b">
            <a:noAutofit/>
          </a:bodyPr>
          <a:lstStyle>
            <a:lvl1pPr>
              <a:defRPr sz="4800" baseline="0">
                <a:solidFill>
                  <a:schemeClr val="bg1"/>
                </a:solidFill>
              </a:defRPr>
            </a:lvl1pPr>
          </a:lstStyle>
          <a:p>
            <a:r>
              <a:rPr lang="en-US" dirty="0"/>
              <a:t>Enter Title Here</a:t>
            </a:r>
          </a:p>
        </p:txBody>
      </p:sp>
      <p:sp>
        <p:nvSpPr>
          <p:cNvPr id="21" name="Text Placeholder 19"/>
          <p:cNvSpPr>
            <a:spLocks noGrp="1"/>
          </p:cNvSpPr>
          <p:nvPr>
            <p:ph type="body" sz="quarter" idx="11" hasCustomPrompt="1"/>
          </p:nvPr>
        </p:nvSpPr>
        <p:spPr>
          <a:xfrm>
            <a:off x="762000" y="4641813"/>
            <a:ext cx="6702426" cy="2079027"/>
          </a:xfrm>
        </p:spPr>
        <p:txBody>
          <a:bodyPr>
            <a:noAutofit/>
          </a:bodyPr>
          <a:lstStyle>
            <a:lvl1pPr>
              <a:defRPr sz="3200">
                <a:solidFill>
                  <a:schemeClr val="bg1"/>
                </a:solidFill>
              </a:defRPr>
            </a:lvl1pPr>
          </a:lstStyle>
          <a:p>
            <a:pPr lvl="0"/>
            <a:r>
              <a:rPr lang="en-US" dirty="0"/>
              <a:t>Supporting Text Here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 calcmode="lin" valueType="num">
                                      <p:cBhvr additive="base">
                                        <p:cTn id="12" dur="10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build="p">
        <p:tmplLst>
          <p:tmpl lvl="1">
            <p:tnLst>
              <p:par>
                <p:cTn presetID="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angle Header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2" y="3645425"/>
            <a:ext cx="5187386" cy="1818686"/>
          </a:xfrm>
          <a:prstGeom prst="rect">
            <a:avLst/>
          </a:prstGeom>
        </p:spPr>
        <p:txBody>
          <a:bodyPr anchor="b">
            <a:noAutofit/>
          </a:bodyPr>
          <a:lstStyle>
            <a:lvl1pPr>
              <a:defRPr baseline="0"/>
            </a:lvl1pPr>
          </a:lstStyle>
          <a:p>
            <a:r>
              <a:rPr lang="en-US" dirty="0"/>
              <a:t>Enter Title Here</a:t>
            </a:r>
          </a:p>
        </p:txBody>
      </p:sp>
      <p:sp>
        <p:nvSpPr>
          <p:cNvPr id="3" name="Picture Placeholder 21"/>
          <p:cNvSpPr>
            <a:spLocks noGrp="1"/>
          </p:cNvSpPr>
          <p:nvPr>
            <p:ph type="pic" sz="quarter" idx="10" hasCustomPrompt="1"/>
          </p:nvPr>
        </p:nvSpPr>
        <p:spPr>
          <a:xfrm>
            <a:off x="2303941" y="0"/>
            <a:ext cx="10733158" cy="9772892"/>
          </a:xfrm>
          <a:custGeom>
            <a:avLst/>
            <a:gdLst>
              <a:gd name="connsiteX0" fmla="*/ 0 w 11063761"/>
              <a:gd name="connsiteY0" fmla="*/ 9745884 h 9745884"/>
              <a:gd name="connsiteX1" fmla="*/ 2436471 w 11063761"/>
              <a:gd name="connsiteY1" fmla="*/ 0 h 9745884"/>
              <a:gd name="connsiteX2" fmla="*/ 11063761 w 11063761"/>
              <a:gd name="connsiteY2" fmla="*/ 0 h 9745884"/>
              <a:gd name="connsiteX3" fmla="*/ 8627290 w 11063761"/>
              <a:gd name="connsiteY3" fmla="*/ 9745884 h 9745884"/>
              <a:gd name="connsiteX4" fmla="*/ 0 w 11063761"/>
              <a:gd name="connsiteY4" fmla="*/ 9745884 h 9745884"/>
              <a:gd name="connsiteX0" fmla="*/ 0 w 11094421"/>
              <a:gd name="connsiteY0" fmla="*/ 9745884 h 9772892"/>
              <a:gd name="connsiteX1" fmla="*/ 2436471 w 11094421"/>
              <a:gd name="connsiteY1" fmla="*/ 0 h 9772892"/>
              <a:gd name="connsiteX2" fmla="*/ 11063761 w 11094421"/>
              <a:gd name="connsiteY2" fmla="*/ 0 h 9772892"/>
              <a:gd name="connsiteX3" fmla="*/ 11094421 w 11094421"/>
              <a:gd name="connsiteY3" fmla="*/ 9772892 h 9772892"/>
              <a:gd name="connsiteX4" fmla="*/ 0 w 11094421"/>
              <a:gd name="connsiteY4" fmla="*/ 9745884 h 9772892"/>
              <a:gd name="connsiteX0" fmla="*/ 7288133 w 8657950"/>
              <a:gd name="connsiteY0" fmla="*/ 9772892 h 9772892"/>
              <a:gd name="connsiteX1" fmla="*/ 0 w 8657950"/>
              <a:gd name="connsiteY1" fmla="*/ 0 h 9772892"/>
              <a:gd name="connsiteX2" fmla="*/ 8627290 w 8657950"/>
              <a:gd name="connsiteY2" fmla="*/ 0 h 9772892"/>
              <a:gd name="connsiteX3" fmla="*/ 8657950 w 8657950"/>
              <a:gd name="connsiteY3" fmla="*/ 9772892 h 9772892"/>
              <a:gd name="connsiteX4" fmla="*/ 7288133 w 8657950"/>
              <a:gd name="connsiteY4" fmla="*/ 9772892 h 9772892"/>
              <a:gd name="connsiteX0" fmla="*/ 9387069 w 10756886"/>
              <a:gd name="connsiteY0" fmla="*/ 9772892 h 9772892"/>
              <a:gd name="connsiteX1" fmla="*/ 0 w 10756886"/>
              <a:gd name="connsiteY1" fmla="*/ 45719 h 9772892"/>
              <a:gd name="connsiteX2" fmla="*/ 10726226 w 10756886"/>
              <a:gd name="connsiteY2" fmla="*/ 0 h 9772892"/>
              <a:gd name="connsiteX3" fmla="*/ 10756886 w 10756886"/>
              <a:gd name="connsiteY3" fmla="*/ 9772892 h 9772892"/>
              <a:gd name="connsiteX4" fmla="*/ 9387069 w 10756886"/>
              <a:gd name="connsiteY4" fmla="*/ 9772892 h 9772892"/>
              <a:gd name="connsiteX0" fmla="*/ 9144001 w 10513818"/>
              <a:gd name="connsiteY0" fmla="*/ 9772892 h 9772892"/>
              <a:gd name="connsiteX1" fmla="*/ 0 w 10513818"/>
              <a:gd name="connsiteY1" fmla="*/ 45719 h 9772892"/>
              <a:gd name="connsiteX2" fmla="*/ 10483158 w 10513818"/>
              <a:gd name="connsiteY2" fmla="*/ 0 h 9772892"/>
              <a:gd name="connsiteX3" fmla="*/ 10513818 w 10513818"/>
              <a:gd name="connsiteY3" fmla="*/ 9772892 h 9772892"/>
              <a:gd name="connsiteX4" fmla="*/ 9144001 w 10513818"/>
              <a:gd name="connsiteY4" fmla="*/ 9772892 h 9772892"/>
              <a:gd name="connsiteX0" fmla="*/ 5879940 w 7249757"/>
              <a:gd name="connsiteY0" fmla="*/ 9818611 h 9818611"/>
              <a:gd name="connsiteX1" fmla="*/ 0 w 7249757"/>
              <a:gd name="connsiteY1" fmla="*/ 0 h 9818611"/>
              <a:gd name="connsiteX2" fmla="*/ 7219097 w 7249757"/>
              <a:gd name="connsiteY2" fmla="*/ 45719 h 9818611"/>
              <a:gd name="connsiteX3" fmla="*/ 7249757 w 7249757"/>
              <a:gd name="connsiteY3" fmla="*/ 9818611 h 9818611"/>
              <a:gd name="connsiteX4" fmla="*/ 5879940 w 7249757"/>
              <a:gd name="connsiteY4" fmla="*/ 9818611 h 9818611"/>
              <a:gd name="connsiteX0" fmla="*/ 2164467 w 3534284"/>
              <a:gd name="connsiteY0" fmla="*/ 9772892 h 9772892"/>
              <a:gd name="connsiteX1" fmla="*/ 0 w 3534284"/>
              <a:gd name="connsiteY1" fmla="*/ 0 h 9772892"/>
              <a:gd name="connsiteX2" fmla="*/ 3503624 w 3534284"/>
              <a:gd name="connsiteY2" fmla="*/ 0 h 9772892"/>
              <a:gd name="connsiteX3" fmla="*/ 3534284 w 3534284"/>
              <a:gd name="connsiteY3" fmla="*/ 9772892 h 9772892"/>
              <a:gd name="connsiteX4" fmla="*/ 2164467 w 3534284"/>
              <a:gd name="connsiteY4" fmla="*/ 9772892 h 9772892"/>
              <a:gd name="connsiteX0" fmla="*/ 9317622 w 10687439"/>
              <a:gd name="connsiteY0" fmla="*/ 9819191 h 9819191"/>
              <a:gd name="connsiteX1" fmla="*/ 0 w 10687439"/>
              <a:gd name="connsiteY1" fmla="*/ 0 h 9819191"/>
              <a:gd name="connsiteX2" fmla="*/ 10656779 w 10687439"/>
              <a:gd name="connsiteY2" fmla="*/ 46299 h 9819191"/>
              <a:gd name="connsiteX3" fmla="*/ 10687439 w 10687439"/>
              <a:gd name="connsiteY3" fmla="*/ 9819191 h 9819191"/>
              <a:gd name="connsiteX4" fmla="*/ 9317622 w 10687439"/>
              <a:gd name="connsiteY4" fmla="*/ 9819191 h 9819191"/>
              <a:gd name="connsiteX0" fmla="*/ 9363341 w 10733158"/>
              <a:gd name="connsiteY0" fmla="*/ 9772892 h 9772892"/>
              <a:gd name="connsiteX1" fmla="*/ 0 w 10733158"/>
              <a:gd name="connsiteY1" fmla="*/ 1 h 9772892"/>
              <a:gd name="connsiteX2" fmla="*/ 10702498 w 10733158"/>
              <a:gd name="connsiteY2" fmla="*/ 0 h 9772892"/>
              <a:gd name="connsiteX3" fmla="*/ 10733158 w 10733158"/>
              <a:gd name="connsiteY3" fmla="*/ 9772892 h 9772892"/>
              <a:gd name="connsiteX4" fmla="*/ 9363341 w 10733158"/>
              <a:gd name="connsiteY4" fmla="*/ 9772892 h 977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3158" h="9772892">
                <a:moveTo>
                  <a:pt x="9363341" y="9772892"/>
                </a:moveTo>
                <a:lnTo>
                  <a:pt x="0" y="1"/>
                </a:lnTo>
                <a:lnTo>
                  <a:pt x="10702498" y="0"/>
                </a:lnTo>
                <a:lnTo>
                  <a:pt x="10733158" y="9772892"/>
                </a:lnTo>
                <a:lnTo>
                  <a:pt x="9363341" y="9772892"/>
                </a:lnTo>
                <a:close/>
              </a:path>
            </a:pathLst>
          </a:custGeom>
          <a:ln>
            <a:noFill/>
          </a:ln>
        </p:spPr>
        <p:txBody>
          <a:bodyPr/>
          <a:lstStyle>
            <a:lvl1pPr marL="0" indent="0">
              <a:buNone/>
              <a:defRPr baseline="0"/>
            </a:lvl1pPr>
          </a:lstStyle>
          <a:p>
            <a:r>
              <a:rPr lang="en-US" dirty="0"/>
              <a:t>Click to Place Image</a:t>
            </a:r>
          </a:p>
        </p:txBody>
      </p:sp>
      <p:cxnSp>
        <p:nvCxnSpPr>
          <p:cNvPr id="4" name="Straight Connector 3"/>
          <p:cNvCxnSpPr/>
          <p:nvPr userDrawn="1"/>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WC_PowerPoint2017-0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62001" y="2139192"/>
            <a:ext cx="801623" cy="863088"/>
          </a:xfrm>
          <a:prstGeom prst="rect">
            <a:avLst/>
          </a:prstGeom>
        </p:spPr>
      </p:pic>
      <p:cxnSp>
        <p:nvCxnSpPr>
          <p:cNvPr id="6" name="Straight Connector 5"/>
          <p:cNvCxnSpPr/>
          <p:nvPr userDrawn="1"/>
        </p:nvCxnSpPr>
        <p:spPr>
          <a:xfrm>
            <a:off x="762001" y="7389480"/>
            <a:ext cx="6486496"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87520" y="1689904"/>
            <a:ext cx="184731" cy="415498"/>
          </a:xfrm>
          <a:prstGeom prst="rect">
            <a:avLst/>
          </a:prstGeom>
          <a:noFill/>
        </p:spPr>
        <p:txBody>
          <a:bodyPr wrap="none" rtlCol="0">
            <a:spAutoFit/>
          </a:bodyPr>
          <a:lstStyle/>
          <a:p>
            <a:pPr algn="ctr" defTabSz="584170" rtl="0"/>
            <a:endParaRPr lang="en-US"/>
          </a:p>
        </p:txBody>
      </p:sp>
      <p:sp>
        <p:nvSpPr>
          <p:cNvPr id="20" name="Text Placeholder 19"/>
          <p:cNvSpPr>
            <a:spLocks noGrp="1"/>
          </p:cNvSpPr>
          <p:nvPr>
            <p:ph type="body" sz="quarter" idx="11" hasCustomPrompt="1"/>
          </p:nvPr>
        </p:nvSpPr>
        <p:spPr>
          <a:xfrm>
            <a:off x="762000" y="5633546"/>
            <a:ext cx="6881813" cy="1335088"/>
          </a:xfrm>
        </p:spPr>
        <p:txBody>
          <a:bodyPr>
            <a:noAutofit/>
          </a:bodyPr>
          <a:lstStyle/>
          <a:p>
            <a:pPr lvl="0"/>
            <a:r>
              <a:rPr lang="en-US" dirty="0"/>
              <a:t>Enter Supporting Title Here</a:t>
            </a:r>
          </a:p>
        </p:txBody>
      </p:sp>
      <p:sp>
        <p:nvSpPr>
          <p:cNvPr id="25" name="Text Placeholder 24"/>
          <p:cNvSpPr>
            <a:spLocks noGrp="1"/>
          </p:cNvSpPr>
          <p:nvPr>
            <p:ph type="body" sz="quarter" idx="14" hasCustomPrompt="1"/>
          </p:nvPr>
        </p:nvSpPr>
        <p:spPr>
          <a:xfrm>
            <a:off x="762001" y="7849220"/>
            <a:ext cx="4203192" cy="1573212"/>
          </a:xfrm>
        </p:spPr>
        <p:txBody>
          <a:bodyPr>
            <a:noAutofit/>
          </a:bodyPr>
          <a:lstStyle>
            <a:lvl1pPr>
              <a:defRPr sz="2000" baseline="0"/>
            </a:lvl1pPr>
          </a:lstStyle>
          <a:p>
            <a:pPr lvl="0"/>
            <a:r>
              <a:rPr lang="en-US" dirty="0"/>
              <a:t>Enter Presenter Title Here</a:t>
            </a:r>
          </a:p>
        </p:txBody>
      </p:sp>
      <p:sp>
        <p:nvSpPr>
          <p:cNvPr id="26" name="Text Placeholder 24"/>
          <p:cNvSpPr>
            <a:spLocks noGrp="1"/>
          </p:cNvSpPr>
          <p:nvPr>
            <p:ph type="body" sz="quarter" idx="15" hasCustomPrompt="1"/>
          </p:nvPr>
        </p:nvSpPr>
        <p:spPr>
          <a:xfrm>
            <a:off x="5129213" y="7849220"/>
            <a:ext cx="4367213" cy="1573212"/>
          </a:xfrm>
        </p:spPr>
        <p:txBody>
          <a:bodyPr>
            <a:noAutofit/>
          </a:bodyPr>
          <a:lstStyle>
            <a:lvl1pPr>
              <a:defRPr sz="2000" baseline="0"/>
            </a:lvl1pPr>
          </a:lstStyle>
          <a:p>
            <a:pPr lvl="0"/>
            <a:r>
              <a:rPr lang="en-US" dirty="0"/>
              <a:t>Enter Presenter Title Here</a:t>
            </a:r>
          </a:p>
        </p:txBody>
      </p:sp>
    </p:spTree>
    <p:extLst>
      <p:ext uri="{BB962C8B-B14F-4D97-AF65-F5344CB8AC3E}">
        <p14:creationId xmlns:p14="http://schemas.microsoft.com/office/powerpoint/2010/main" val="86944892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 calcmode="lin" valueType="num">
                                      <p:cBhvr additive="base">
                                        <p:cTn id="12" dur="10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10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additive="base">
                                        <p:cTn id="22"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build="p">
        <p:tmplLst>
          <p:tmpl lvl="1">
            <p:tnLst>
              <p:par>
                <p:cTn presetID="2" presetClass="entr" presetSubtype="2"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1+#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1+#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Photo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2" y="2533356"/>
            <a:ext cx="6486494" cy="1818686"/>
          </a:xfrm>
          <a:prstGeom prst="rect">
            <a:avLst/>
          </a:prstGeom>
        </p:spPr>
        <p:txBody>
          <a:bodyPr anchor="b">
            <a:noAutofit/>
          </a:bodyPr>
          <a:lstStyle>
            <a:lvl1pPr>
              <a:defRPr baseline="0"/>
            </a:lvl1pPr>
          </a:lstStyle>
          <a:p>
            <a:r>
              <a:rPr lang="en-US" dirty="0"/>
              <a:t>Enter Title Here</a:t>
            </a:r>
          </a:p>
        </p:txBody>
      </p:sp>
      <p:sp>
        <p:nvSpPr>
          <p:cNvPr id="3" name="Picture Placeholder 21"/>
          <p:cNvSpPr>
            <a:spLocks noGrp="1"/>
          </p:cNvSpPr>
          <p:nvPr>
            <p:ph type="pic" sz="quarter" idx="10"/>
          </p:nvPr>
        </p:nvSpPr>
        <p:spPr>
          <a:xfrm>
            <a:off x="7552945" y="0"/>
            <a:ext cx="5484154" cy="9772892"/>
          </a:xfrm>
          <a:prstGeom prst="rect">
            <a:avLst/>
          </a:prstGeom>
          <a:ln>
            <a:noFill/>
          </a:ln>
        </p:spPr>
        <p:txBody>
          <a:bodyPr/>
          <a:lstStyle>
            <a:lvl1pPr algn="l">
              <a:defRPr/>
            </a:lvl1pPr>
          </a:lstStyle>
          <a:p>
            <a:endParaRPr lang="en-US" dirty="0"/>
          </a:p>
        </p:txBody>
      </p:sp>
      <p:sp>
        <p:nvSpPr>
          <p:cNvPr id="15" name="TextBox 14"/>
          <p:cNvSpPr txBox="1"/>
          <p:nvPr userDrawn="1"/>
        </p:nvSpPr>
        <p:spPr>
          <a:xfrm>
            <a:off x="-387520" y="1689904"/>
            <a:ext cx="184731" cy="415498"/>
          </a:xfrm>
          <a:prstGeom prst="rect">
            <a:avLst/>
          </a:prstGeom>
          <a:noFill/>
        </p:spPr>
        <p:txBody>
          <a:bodyPr wrap="none" rtlCol="0">
            <a:spAutoFit/>
          </a:bodyPr>
          <a:lstStyle/>
          <a:p>
            <a:pPr algn="ctr" defTabSz="584170" rtl="0"/>
            <a:endParaRPr lang="en-US"/>
          </a:p>
        </p:txBody>
      </p:sp>
      <p:pic>
        <p:nvPicPr>
          <p:cNvPr id="16" name="Picture 15" descr="AWC_PowerPoint2017-0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85154" y="7256760"/>
            <a:ext cx="556652" cy="599334"/>
          </a:xfrm>
          <a:prstGeom prst="rect">
            <a:avLst/>
          </a:prstGeom>
        </p:spPr>
      </p:pic>
      <p:cxnSp>
        <p:nvCxnSpPr>
          <p:cNvPr id="17" name="Straight Connector 16"/>
          <p:cNvCxnSpPr/>
          <p:nvPr userDrawn="1"/>
        </p:nvCxnSpPr>
        <p:spPr>
          <a:xfrm>
            <a:off x="2070704" y="6267291"/>
            <a:ext cx="0" cy="87888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2070704" y="7975098"/>
            <a:ext cx="0" cy="87888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9"/>
          <p:cNvSpPr>
            <a:spLocks noGrp="1"/>
          </p:cNvSpPr>
          <p:nvPr>
            <p:ph type="body" sz="quarter" idx="11" hasCustomPrompt="1"/>
          </p:nvPr>
        </p:nvSpPr>
        <p:spPr>
          <a:xfrm>
            <a:off x="762001" y="4471046"/>
            <a:ext cx="6486496" cy="1481698"/>
          </a:xfrm>
        </p:spPr>
        <p:txBody>
          <a:bodyPr>
            <a:noAutofit/>
          </a:bodyPr>
          <a:lstStyle/>
          <a:p>
            <a:pPr lvl="0"/>
            <a:r>
              <a:rPr lang="en-US" dirty="0"/>
              <a:t>Enter Supporting Title Here</a:t>
            </a:r>
          </a:p>
        </p:txBody>
      </p:sp>
      <p:sp>
        <p:nvSpPr>
          <p:cNvPr id="22" name="Text Placeholder 24"/>
          <p:cNvSpPr>
            <a:spLocks noGrp="1"/>
          </p:cNvSpPr>
          <p:nvPr>
            <p:ph type="body" sz="quarter" idx="14" hasCustomPrompt="1"/>
          </p:nvPr>
        </p:nvSpPr>
        <p:spPr>
          <a:xfrm>
            <a:off x="2710229" y="6841328"/>
            <a:ext cx="4203192" cy="1573212"/>
          </a:xfrm>
        </p:spPr>
        <p:txBody>
          <a:bodyPr anchor="ctr">
            <a:noAutofit/>
          </a:bodyPr>
          <a:lstStyle>
            <a:lvl1pPr>
              <a:defRPr sz="2000" baseline="0"/>
            </a:lvl1pPr>
          </a:lstStyle>
          <a:p>
            <a:pPr lvl="0"/>
            <a:r>
              <a:rPr lang="en-US" dirty="0"/>
              <a:t>Enter Presenter Title Here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 calcmode="lin" valueType="num">
                                      <p:cBhvr additive="base">
                                        <p:cTn id="12" dur="10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 calcmode="lin" valueType="num">
                                      <p:cBhvr additive="base">
                                        <p:cTn id="17"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build="p">
        <p:tmplLst>
          <p:tmpl lvl="1">
            <p:tnLst>
              <p:par>
                <p:cTn presetID="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rizontal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908981"/>
            <a:ext cx="13004800" cy="1371600"/>
          </a:xfrm>
          <a:prstGeom prst="rect">
            <a:avLst/>
          </a:prstGeom>
          <a:solidFill>
            <a:schemeClr val="accent1"/>
          </a:solidFill>
        </p:spPr>
        <p:txBody>
          <a:bodyPr anchor="ctr">
            <a:noAutofit/>
          </a:bodyPr>
          <a:lstStyle>
            <a:lvl1pPr marL="635000" indent="0">
              <a:tabLst/>
              <a:defRPr baseline="0">
                <a:solidFill>
                  <a:schemeClr val="bg1"/>
                </a:solidFill>
              </a:defRPr>
            </a:lvl1pPr>
          </a:lstStyle>
          <a:p>
            <a:r>
              <a:rPr lang="en-US" dirty="0"/>
              <a:t>Enter Title Here</a:t>
            </a:r>
          </a:p>
        </p:txBody>
      </p:sp>
      <p:sp>
        <p:nvSpPr>
          <p:cNvPr id="3" name="Picture Placeholder 21"/>
          <p:cNvSpPr>
            <a:spLocks noGrp="1"/>
          </p:cNvSpPr>
          <p:nvPr>
            <p:ph type="pic" sz="quarter" idx="10"/>
          </p:nvPr>
        </p:nvSpPr>
        <p:spPr>
          <a:xfrm>
            <a:off x="1" y="0"/>
            <a:ext cx="13004800" cy="4908981"/>
          </a:xfrm>
          <a:prstGeom prst="rect">
            <a:avLst/>
          </a:prstGeom>
          <a:ln>
            <a:noFill/>
          </a:ln>
        </p:spPr>
        <p:txBody>
          <a:bodyPr/>
          <a:lstStyle>
            <a:lvl1pPr algn="l">
              <a:defRPr/>
            </a:lvl1pPr>
          </a:lstStyle>
          <a:p>
            <a:endParaRPr lang="en-US" dirty="0"/>
          </a:p>
        </p:txBody>
      </p:sp>
      <p:sp>
        <p:nvSpPr>
          <p:cNvPr id="15" name="TextBox 14"/>
          <p:cNvSpPr txBox="1"/>
          <p:nvPr userDrawn="1"/>
        </p:nvSpPr>
        <p:spPr>
          <a:xfrm>
            <a:off x="-387520" y="1689904"/>
            <a:ext cx="184731" cy="415498"/>
          </a:xfrm>
          <a:prstGeom prst="rect">
            <a:avLst/>
          </a:prstGeom>
          <a:noFill/>
        </p:spPr>
        <p:txBody>
          <a:bodyPr wrap="none" rtlCol="0">
            <a:spAutoFit/>
          </a:bodyPr>
          <a:lstStyle/>
          <a:p>
            <a:pPr algn="ctr" defTabSz="584170" rtl="0"/>
            <a:endParaRPr lang="en-US"/>
          </a:p>
        </p:txBody>
      </p:sp>
      <p:grpSp>
        <p:nvGrpSpPr>
          <p:cNvPr id="14" name="Group 13"/>
          <p:cNvGrpSpPr/>
          <p:nvPr userDrawn="1"/>
        </p:nvGrpSpPr>
        <p:grpSpPr>
          <a:xfrm>
            <a:off x="10093205" y="8202817"/>
            <a:ext cx="2193594" cy="1096266"/>
            <a:chOff x="11175113" y="792867"/>
            <a:chExt cx="1829686" cy="914400"/>
          </a:xfrm>
        </p:grpSpPr>
        <p:sp>
          <p:nvSpPr>
            <p:cNvPr id="19" name="Rectangle 18"/>
            <p:cNvSpPr/>
            <p:nvPr/>
          </p:nvSpPr>
          <p:spPr>
            <a:xfrm>
              <a:off x="11175113" y="792867"/>
              <a:ext cx="1829686" cy="91440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endParaRPr>
            </a:p>
          </p:txBody>
        </p:sp>
        <p:pic>
          <p:nvPicPr>
            <p:cNvPr id="20" name="Picture 19" descr="AWC_PowerPoint2017-01.png"/>
            <p:cNvPicPr>
              <a:picLocks noChangeAspect="1"/>
            </p:cNvPicPr>
            <p:nvPr/>
          </p:nvPicPr>
          <p:blipFill rotWithShape="1">
            <a:blip r:embed="rId2" cstate="print">
              <a:extLst>
                <a:ext uri="{28A0092B-C50C-407E-A947-70E740481C1C}">
                  <a14:useLocalDpi xmlns:a14="http://schemas.microsoft.com/office/drawing/2010/main"/>
                </a:ext>
              </a:extLst>
            </a:blip>
            <a:srcRect r="-5934"/>
            <a:stretch/>
          </p:blipFill>
          <p:spPr>
            <a:xfrm>
              <a:off x="11326544" y="969083"/>
              <a:ext cx="1571302" cy="599334"/>
            </a:xfrm>
            <a:prstGeom prst="rect">
              <a:avLst/>
            </a:prstGeom>
          </p:spPr>
        </p:pic>
      </p:grpSp>
      <p:cxnSp>
        <p:nvCxnSpPr>
          <p:cNvPr id="23" name="Straight Connector 22"/>
          <p:cNvCxnSpPr/>
          <p:nvPr userDrawn="1"/>
        </p:nvCxnSpPr>
        <p:spPr>
          <a:xfrm>
            <a:off x="597980" y="7787413"/>
            <a:ext cx="6486496"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19"/>
          <p:cNvSpPr>
            <a:spLocks noGrp="1"/>
          </p:cNvSpPr>
          <p:nvPr>
            <p:ph type="body" sz="quarter" idx="11" hasCustomPrompt="1"/>
          </p:nvPr>
        </p:nvSpPr>
        <p:spPr>
          <a:xfrm>
            <a:off x="597980" y="6452325"/>
            <a:ext cx="8734426" cy="1109763"/>
          </a:xfrm>
        </p:spPr>
        <p:txBody>
          <a:bodyPr>
            <a:noAutofit/>
          </a:bodyPr>
          <a:lstStyle/>
          <a:p>
            <a:pPr lvl="0"/>
            <a:r>
              <a:rPr lang="en-US" dirty="0"/>
              <a:t>Enter Supporting Title Here</a:t>
            </a:r>
          </a:p>
        </p:txBody>
      </p:sp>
      <p:sp>
        <p:nvSpPr>
          <p:cNvPr id="25" name="Text Placeholder 24"/>
          <p:cNvSpPr>
            <a:spLocks noGrp="1"/>
          </p:cNvSpPr>
          <p:nvPr>
            <p:ph type="body" sz="quarter" idx="14" hasCustomPrompt="1"/>
          </p:nvPr>
        </p:nvSpPr>
        <p:spPr>
          <a:xfrm>
            <a:off x="597980" y="8098563"/>
            <a:ext cx="4203192" cy="1573212"/>
          </a:xfrm>
        </p:spPr>
        <p:txBody>
          <a:bodyPr>
            <a:noAutofit/>
          </a:bodyPr>
          <a:lstStyle>
            <a:lvl1pPr>
              <a:defRPr sz="2000" baseline="0"/>
            </a:lvl1pPr>
          </a:lstStyle>
          <a:p>
            <a:pPr lvl="0"/>
            <a:r>
              <a:rPr lang="en-US" dirty="0"/>
              <a:t>Enter Presenter Title Here</a:t>
            </a:r>
          </a:p>
        </p:txBody>
      </p:sp>
      <p:sp>
        <p:nvSpPr>
          <p:cNvPr id="26" name="Text Placeholder 24"/>
          <p:cNvSpPr>
            <a:spLocks noGrp="1"/>
          </p:cNvSpPr>
          <p:nvPr>
            <p:ph type="body" sz="quarter" idx="15" hasCustomPrompt="1"/>
          </p:nvPr>
        </p:nvSpPr>
        <p:spPr>
          <a:xfrm>
            <a:off x="5129213" y="8098563"/>
            <a:ext cx="4367213" cy="1573212"/>
          </a:xfrm>
        </p:spPr>
        <p:txBody>
          <a:bodyPr>
            <a:noAutofit/>
          </a:bodyPr>
          <a:lstStyle>
            <a:lvl1pPr>
              <a:defRPr sz="2000" baseline="0"/>
            </a:lvl1pPr>
          </a:lstStyle>
          <a:p>
            <a:pPr lvl="0"/>
            <a:r>
              <a:rPr lang="en-US" dirty="0"/>
              <a:t>Enter Presenter Title Here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10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additive="base">
                                        <p:cTn id="12" dur="10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 calcmode="lin" valueType="num">
                                      <p:cBhvr additive="base">
                                        <p:cTn id="1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2" presetClass="entr" presetSubtype="2"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1+#ppt_w/2"/>
                          </p:val>
                        </p:tav>
                        <p:tav tm="100000">
                          <p:val>
                            <p:strVal val="#ppt_x"/>
                          </p:val>
                        </p:tav>
                      </p:tavLst>
                    </p:anim>
                    <p:anim calcmode="lin" valueType="num">
                      <p:cBhvr additive="base">
                        <p:cTn dur="10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1+#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1+#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12" name="Rectangle 11"/>
          <p:cNvSpPr/>
          <p:nvPr userDrawn="1"/>
        </p:nvSpPr>
        <p:spPr>
          <a:xfrm>
            <a:off x="0" y="5139846"/>
            <a:ext cx="13004800" cy="4613753"/>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endParaRPr>
          </a:p>
        </p:txBody>
      </p:sp>
      <p:sp>
        <p:nvSpPr>
          <p:cNvPr id="5" name="Text Box 6"/>
          <p:cNvSpPr txBox="1">
            <a:spLocks noChangeArrowheads="1"/>
          </p:cNvSpPr>
          <p:nvPr userDrawn="1"/>
        </p:nvSpPr>
        <p:spPr bwMode="auto">
          <a:xfrm>
            <a:off x="1502479" y="8384930"/>
            <a:ext cx="9999842" cy="900725"/>
          </a:xfrm>
          <a:prstGeom prst="rect">
            <a:avLst/>
          </a:prstGeom>
          <a:noFill/>
          <a:ln w="9525">
            <a:noFill/>
            <a:miter lim="800000"/>
            <a:headEnd/>
            <a:tailEnd/>
          </a:ln>
        </p:spPr>
        <p:txBody>
          <a:bodyPr wrap="square" lIns="130016" tIns="65007" rIns="130016" bIns="65007">
            <a:spAutoFit/>
          </a:bodyPr>
          <a:lstStyle/>
          <a:p>
            <a:pPr defTabSz="1300326" rtl="0">
              <a:spcBef>
                <a:spcPct val="50000"/>
              </a:spcBef>
              <a:defRPr/>
            </a:pPr>
            <a:endParaRPr lang="en-US" sz="1000" kern="1200" spc="300" dirty="0">
              <a:solidFill>
                <a:srgbClr val="FFFFFF"/>
              </a:solidFill>
              <a:latin typeface="Tahoma" pitchFamily="34" charset="0"/>
              <a:ea typeface="Tahoma" pitchFamily="34" charset="0"/>
              <a:cs typeface="Tahoma" pitchFamily="34" charset="0"/>
            </a:endParaRPr>
          </a:p>
          <a:p>
            <a:pPr defTabSz="1300326" rtl="0">
              <a:spcBef>
                <a:spcPct val="50000"/>
              </a:spcBef>
              <a:defRPr/>
            </a:pPr>
            <a:r>
              <a:rPr lang="en-US" sz="1000" kern="1200" spc="300" dirty="0">
                <a:solidFill>
                  <a:srgbClr val="FFFFFF"/>
                </a:solidFill>
                <a:latin typeface="Tahoma" pitchFamily="34" charset="0"/>
                <a:ea typeface="Tahoma" pitchFamily="34" charset="0"/>
                <a:cs typeface="Tahoma" pitchFamily="34" charset="0"/>
              </a:rPr>
              <a:t>This presentation is protected by US and International Copyright laws. Reproduction, distribution, display and use of the presentation without written permission of American Wood Council (AWC) is prohibited.</a:t>
            </a:r>
            <a:r>
              <a:rPr lang="en-US" sz="1000" kern="1200" spc="300" baseline="0" dirty="0">
                <a:solidFill>
                  <a:srgbClr val="FFFFFF"/>
                </a:solidFill>
                <a:latin typeface="Tahoma" pitchFamily="34" charset="0"/>
                <a:ea typeface="Tahoma" pitchFamily="34" charset="0"/>
                <a:cs typeface="Tahoma" pitchFamily="34" charset="0"/>
              </a:rPr>
              <a:t> </a:t>
            </a:r>
            <a:r>
              <a:rPr lang="en-US" sz="1000" kern="1200" spc="300" dirty="0">
                <a:solidFill>
                  <a:srgbClr val="FFFFFF"/>
                </a:solidFill>
                <a:latin typeface="Tahoma" pitchFamily="34" charset="0"/>
                <a:ea typeface="Tahoma" pitchFamily="34" charset="0"/>
                <a:cs typeface="Tahoma" pitchFamily="34" charset="0"/>
              </a:rPr>
              <a:t>© American Wood Council 2017</a:t>
            </a:r>
          </a:p>
          <a:p>
            <a:pPr algn="l" defTabSz="1300326" rtl="0">
              <a:spcBef>
                <a:spcPct val="50000"/>
              </a:spcBef>
              <a:defRPr/>
            </a:pPr>
            <a:endParaRPr lang="en-US" sz="1000" kern="1200" spc="300" dirty="0">
              <a:solidFill>
                <a:srgbClr val="FFFFFF"/>
              </a:solidFill>
              <a:latin typeface="Tahoma" pitchFamily="34" charset="0"/>
              <a:ea typeface="Tahoma" pitchFamily="34" charset="0"/>
              <a:cs typeface="Tahoma" pitchFamily="34" charset="0"/>
            </a:endParaRPr>
          </a:p>
        </p:txBody>
      </p:sp>
      <p:pic>
        <p:nvPicPr>
          <p:cNvPr id="2" name="Picture 1" descr="AWC_PowerPoint2017-03.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1240" y="2520043"/>
            <a:ext cx="5359968" cy="1832780"/>
          </a:xfrm>
          <a:prstGeom prst="rect">
            <a:avLst/>
          </a:prstGeom>
        </p:spPr>
      </p:pic>
      <p:sp>
        <p:nvSpPr>
          <p:cNvPr id="11" name="Text Box 6"/>
          <p:cNvSpPr txBox="1">
            <a:spLocks noChangeArrowheads="1"/>
          </p:cNvSpPr>
          <p:nvPr userDrawn="1"/>
        </p:nvSpPr>
        <p:spPr bwMode="auto">
          <a:xfrm>
            <a:off x="1502479" y="5997396"/>
            <a:ext cx="9999842" cy="562171"/>
          </a:xfrm>
          <a:prstGeom prst="rect">
            <a:avLst/>
          </a:prstGeom>
          <a:noFill/>
          <a:ln w="9525">
            <a:noFill/>
            <a:miter lim="800000"/>
            <a:headEnd/>
            <a:tailEnd/>
          </a:ln>
        </p:spPr>
        <p:txBody>
          <a:bodyPr wrap="square" lIns="130016" tIns="65007" rIns="130016" bIns="65007">
            <a:spAutoFit/>
          </a:bodyPr>
          <a:lstStyle/>
          <a:p>
            <a:pPr defTabSz="1300326" rtl="0">
              <a:spcBef>
                <a:spcPct val="50000"/>
              </a:spcBef>
              <a:defRPr/>
            </a:pPr>
            <a:r>
              <a:rPr lang="en-US" sz="2800" kern="1200" spc="300" dirty="0">
                <a:solidFill>
                  <a:srgbClr val="FFFFFF"/>
                </a:solidFill>
                <a:latin typeface="Tahoma" pitchFamily="34" charset="0"/>
                <a:ea typeface="Tahoma" pitchFamily="34" charset="0"/>
                <a:cs typeface="Tahoma" pitchFamily="34" charset="0"/>
              </a:rPr>
              <a:t>info@awc.org</a:t>
            </a:r>
            <a:r>
              <a:rPr lang="en-US" sz="2800" kern="1200" spc="300" baseline="0" dirty="0">
                <a:solidFill>
                  <a:srgbClr val="FFFFFF"/>
                </a:solidFill>
                <a:latin typeface="Tahoma" pitchFamily="34" charset="0"/>
                <a:ea typeface="Tahoma" pitchFamily="34" charset="0"/>
                <a:cs typeface="Tahoma" pitchFamily="34" charset="0"/>
              </a:rPr>
              <a:t>  |  </a:t>
            </a:r>
            <a:r>
              <a:rPr lang="en-US" sz="2800" kern="1200" spc="300" dirty="0" err="1">
                <a:solidFill>
                  <a:srgbClr val="FFFFFF"/>
                </a:solidFill>
                <a:latin typeface="Tahoma" pitchFamily="34" charset="0"/>
                <a:ea typeface="Tahoma" pitchFamily="34" charset="0"/>
                <a:cs typeface="Tahoma" pitchFamily="34" charset="0"/>
              </a:rPr>
              <a:t>www.awc.org</a:t>
            </a:r>
            <a:endParaRPr lang="en-US" sz="2800" kern="1200" spc="300" dirty="0">
              <a:solidFill>
                <a:srgbClr val="FFFF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1502949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rse Description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4851" y="226505"/>
            <a:ext cx="11217275" cy="781321"/>
          </a:xfrm>
        </p:spPr>
        <p:txBody>
          <a:bodyPr anchor="b">
            <a:noAutofit/>
          </a:bodyPr>
          <a:lstStyle>
            <a:lvl1pPr>
              <a:defRPr baseline="0"/>
            </a:lvl1pPr>
          </a:lstStyle>
          <a:p>
            <a:r>
              <a:rPr lang="en-US" dirty="0"/>
              <a:t>Enter slide title </a:t>
            </a:r>
            <a:r>
              <a:rPr lang="mr-IN" dirty="0"/>
              <a:t>–</a:t>
            </a:r>
            <a:r>
              <a:rPr lang="en-US" dirty="0"/>
              <a:t> Maximum of one row</a:t>
            </a:r>
          </a:p>
        </p:txBody>
      </p:sp>
      <p:cxnSp>
        <p:nvCxnSpPr>
          <p:cNvPr id="13" name="Straight Connector 12"/>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WC_PowerPoint2017-0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8" name="Text Placeholder 7"/>
          <p:cNvSpPr>
            <a:spLocks noGrp="1"/>
          </p:cNvSpPr>
          <p:nvPr>
            <p:ph type="body" sz="quarter" idx="10" hasCustomPrompt="1"/>
          </p:nvPr>
        </p:nvSpPr>
        <p:spPr>
          <a:xfrm>
            <a:off x="455613" y="1308100"/>
            <a:ext cx="11945937" cy="1371600"/>
          </a:xfrm>
        </p:spPr>
        <p:txBody>
          <a:bodyPr>
            <a:noAutofit/>
          </a:bodyPr>
          <a:lstStyle>
            <a:lvl1pPr>
              <a:defRPr b="0" baseline="0"/>
            </a:lvl1pPr>
          </a:lstStyle>
          <a:p>
            <a:pPr lvl="0"/>
            <a:r>
              <a:rPr lang="en-US" dirty="0"/>
              <a:t>Enter supporting copy or supporting Subtitle Here</a:t>
            </a:r>
          </a:p>
        </p:txBody>
      </p:sp>
      <p:sp>
        <p:nvSpPr>
          <p:cNvPr id="17" name="Text Placeholder 16"/>
          <p:cNvSpPr>
            <a:spLocks noGrp="1"/>
          </p:cNvSpPr>
          <p:nvPr>
            <p:ph type="body" sz="quarter" idx="11" hasCustomPrompt="1"/>
          </p:nvPr>
        </p:nvSpPr>
        <p:spPr>
          <a:xfrm>
            <a:off x="1051216" y="3711139"/>
            <a:ext cx="4021681" cy="3093154"/>
          </a:xfrm>
          <a:solidFill>
            <a:schemeClr val="accent2"/>
          </a:solidFill>
        </p:spPr>
        <p:txBody>
          <a:bodyPr anchor="ctr">
            <a:noAutofit/>
          </a:bodyPr>
          <a:lstStyle>
            <a:lvl1pPr marL="234950" indent="0">
              <a:spcAft>
                <a:spcPts val="1600"/>
              </a:spcAft>
              <a:tabLst/>
              <a:defRPr b="1">
                <a:solidFill>
                  <a:schemeClr val="bg1"/>
                </a:solidFill>
              </a:defRPr>
            </a:lvl1pPr>
          </a:lstStyle>
          <a:p>
            <a:pPr lvl="0"/>
            <a:r>
              <a:rPr lang="en-US" dirty="0"/>
              <a:t>Enter Supporting Text Here</a:t>
            </a:r>
          </a:p>
        </p:txBody>
      </p:sp>
      <p:sp>
        <p:nvSpPr>
          <p:cNvPr id="19" name="Text Placeholder 7"/>
          <p:cNvSpPr>
            <a:spLocks noGrp="1"/>
          </p:cNvSpPr>
          <p:nvPr>
            <p:ph type="body" sz="quarter" idx="12" hasCustomPrompt="1"/>
          </p:nvPr>
        </p:nvSpPr>
        <p:spPr>
          <a:xfrm>
            <a:off x="5879592" y="3025338"/>
            <a:ext cx="6521898" cy="5771189"/>
          </a:xfrm>
        </p:spPr>
        <p:txBody>
          <a:bodyPr>
            <a:noAutofit/>
          </a:bodyPr>
          <a:lstStyle>
            <a:lvl1pPr>
              <a:lnSpc>
                <a:spcPct val="100000"/>
              </a:lnSpc>
              <a:spcAft>
                <a:spcPts val="600"/>
              </a:spcAft>
              <a:defRPr sz="2000" b="0" baseline="0"/>
            </a:lvl1pPr>
          </a:lstStyle>
          <a:p>
            <a:pPr lvl="0"/>
            <a:r>
              <a:rPr lang="en-US" dirty="0"/>
              <a:t>Enter copy Here</a:t>
            </a:r>
          </a:p>
        </p:txBody>
      </p:sp>
    </p:spTree>
    <p:extLst>
      <p:ext uri="{BB962C8B-B14F-4D97-AF65-F5344CB8AC3E}">
        <p14:creationId xmlns:p14="http://schemas.microsoft.com/office/powerpoint/2010/main" val="1061162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additive="base">
                                        <p:cTn id="17"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tmplLst>
          <p:tmpl lvl="1">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1+#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rse Description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cxnSp>
        <p:nvCxnSpPr>
          <p:cNvPr id="13" name="Straight Connector 12"/>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WC_PowerPoint2017-0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19" name="Text Placeholder 7"/>
          <p:cNvSpPr>
            <a:spLocks noGrp="1"/>
          </p:cNvSpPr>
          <p:nvPr>
            <p:ph type="body" sz="quarter" idx="12" hasCustomPrompt="1"/>
          </p:nvPr>
        </p:nvSpPr>
        <p:spPr>
          <a:xfrm>
            <a:off x="5879592" y="1707776"/>
            <a:ext cx="6521898" cy="7088751"/>
          </a:xfrm>
        </p:spPr>
        <p:txBody>
          <a:bodyPr anchor="ctr">
            <a:noAutofit/>
          </a:bodyPr>
          <a:lstStyle>
            <a:lvl1pPr>
              <a:lnSpc>
                <a:spcPct val="100000"/>
              </a:lnSpc>
              <a:spcAft>
                <a:spcPts val="600"/>
              </a:spcAft>
              <a:defRPr sz="2000" b="0" baseline="0"/>
            </a:lvl1pPr>
          </a:lstStyle>
          <a:p>
            <a:pPr lvl="0"/>
            <a:r>
              <a:rPr lang="en-US" dirty="0"/>
              <a:t>Enter copy Here</a:t>
            </a:r>
          </a:p>
        </p:txBody>
      </p:sp>
      <p:sp>
        <p:nvSpPr>
          <p:cNvPr id="3" name="Picture Placeholder 2"/>
          <p:cNvSpPr>
            <a:spLocks noGrp="1"/>
          </p:cNvSpPr>
          <p:nvPr>
            <p:ph type="pic" sz="quarter" idx="13"/>
          </p:nvPr>
        </p:nvSpPr>
        <p:spPr>
          <a:xfrm>
            <a:off x="753035" y="3000282"/>
            <a:ext cx="4598428" cy="4503737"/>
          </a:xfrm>
        </p:spPr>
        <p:txBody>
          <a:bodyPr/>
          <a:lstStyle/>
          <a:p>
            <a:endParaRPr 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additive="base">
                                        <p:cTn id="12"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build="p">
        <p:tmplLst>
          <p:tmpl lvl="1">
            <p:tnLst>
              <p:par>
                <p:cTn presetID="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llout Slide">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455613" y="2432812"/>
            <a:ext cx="11945937" cy="785876"/>
          </a:xfrm>
        </p:spPr>
        <p:txBody>
          <a:bodyPr>
            <a:noAutofit/>
          </a:bodyPr>
          <a:lstStyle>
            <a:lvl1pPr algn="ctr">
              <a:defRPr b="0" baseline="0"/>
            </a:lvl1pPr>
          </a:lstStyle>
          <a:p>
            <a:pPr lvl="0"/>
            <a:r>
              <a:rPr lang="en-US" dirty="0"/>
              <a:t>Enter supporting copy or supporting Subtitle Here</a:t>
            </a:r>
          </a:p>
        </p:txBody>
      </p:sp>
      <p:sp>
        <p:nvSpPr>
          <p:cNvPr id="8" name="TextBox 7"/>
          <p:cNvSpPr txBox="1"/>
          <p:nvPr userDrawn="1"/>
        </p:nvSpPr>
        <p:spPr>
          <a:xfrm>
            <a:off x="12111375" y="8943660"/>
            <a:ext cx="546814" cy="28725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fld id="{DFE1F30A-13EC-2E40-B115-328E60613287}" type="slidenum">
              <a:rPr kumimoji="0" lang="en-US" sz="1200" b="0" i="0" u="none" strike="noStrike" cap="none" spc="300" normalizeH="0" baseline="0" smtClean="0">
                <a:ln>
                  <a:noFill/>
                </a:ln>
                <a:solidFill>
                  <a:schemeClr val="tx1"/>
                </a:solidFill>
                <a:effectLst/>
                <a:uFillTx/>
                <a:latin typeface="+mn-lt"/>
                <a:ea typeface="+mn-ea"/>
                <a:cs typeface="+mn-cs"/>
                <a:sym typeface="Helvetica Neue Light"/>
              </a:rPr>
              <a:t>‹#›</a:t>
            </a:fld>
            <a:endParaRPr kumimoji="0" lang="en-US" sz="1200" b="0" i="0" u="none" strike="noStrike" cap="none" spc="300" normalizeH="0" baseline="0" dirty="0">
              <a:ln>
                <a:noFill/>
              </a:ln>
              <a:solidFill>
                <a:schemeClr val="tx1"/>
              </a:solidFill>
              <a:effectLst/>
              <a:uFillTx/>
              <a:latin typeface="+mn-lt"/>
              <a:ea typeface="+mn-ea"/>
              <a:cs typeface="+mn-cs"/>
              <a:sym typeface="Helvetica Neue Light"/>
            </a:endParaRPr>
          </a:p>
        </p:txBody>
      </p:sp>
      <p:cxnSp>
        <p:nvCxnSpPr>
          <p:cNvPr id="10" name="Straight Connector 9"/>
          <p:cNvCxnSpPr/>
          <p:nvPr userDrawn="1"/>
        </p:nvCxnSpPr>
        <p:spPr>
          <a:xfrm flipH="1">
            <a:off x="3845980" y="1121510"/>
            <a:ext cx="2273247"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3845980" y="3299087"/>
            <a:ext cx="5312840" cy="1"/>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WC_PowerPoint2017-0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72286" y="873750"/>
            <a:ext cx="460228" cy="495517"/>
          </a:xfrm>
          <a:prstGeom prst="rect">
            <a:avLst/>
          </a:prstGeom>
        </p:spPr>
      </p:pic>
      <p:cxnSp>
        <p:nvCxnSpPr>
          <p:cNvPr id="13" name="Straight Connector 12"/>
          <p:cNvCxnSpPr/>
          <p:nvPr userDrawn="1"/>
        </p:nvCxnSpPr>
        <p:spPr>
          <a:xfrm flipH="1">
            <a:off x="6835061" y="1102251"/>
            <a:ext cx="2323759"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2" hasCustomPrompt="1"/>
          </p:nvPr>
        </p:nvSpPr>
        <p:spPr>
          <a:xfrm>
            <a:off x="1699198" y="4433515"/>
            <a:ext cx="4420030" cy="1363781"/>
          </a:xfrm>
        </p:spPr>
        <p:txBody>
          <a:bodyPr>
            <a:noAutofit/>
          </a:bodyPr>
          <a:lstStyle>
            <a:lvl1pPr>
              <a:defRPr sz="2000" b="0" baseline="0"/>
            </a:lvl1pPr>
          </a:lstStyle>
          <a:p>
            <a:pPr lvl="0"/>
            <a:r>
              <a:rPr lang="en-US"/>
              <a:t>Enter </a:t>
            </a:r>
            <a:r>
              <a:rPr lang="en-US" dirty="0"/>
              <a:t>copy Here</a:t>
            </a:r>
          </a:p>
        </p:txBody>
      </p:sp>
      <p:sp>
        <p:nvSpPr>
          <p:cNvPr id="21" name="Text Placeholder 7"/>
          <p:cNvSpPr>
            <a:spLocks noGrp="1"/>
          </p:cNvSpPr>
          <p:nvPr>
            <p:ph type="body" sz="quarter" idx="13" hasCustomPrompt="1"/>
          </p:nvPr>
        </p:nvSpPr>
        <p:spPr>
          <a:xfrm>
            <a:off x="1699198" y="38130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3" name="Text Placeholder 7"/>
          <p:cNvSpPr>
            <a:spLocks noGrp="1"/>
          </p:cNvSpPr>
          <p:nvPr>
            <p:ph type="body" sz="quarter" idx="14" hasCustomPrompt="1"/>
          </p:nvPr>
        </p:nvSpPr>
        <p:spPr>
          <a:xfrm>
            <a:off x="1699198" y="6948115"/>
            <a:ext cx="4420030" cy="1363781"/>
          </a:xfrm>
        </p:spPr>
        <p:txBody>
          <a:bodyPr>
            <a:noAutofit/>
          </a:bodyPr>
          <a:lstStyle>
            <a:lvl1pPr>
              <a:defRPr sz="2000" b="0" baseline="0"/>
            </a:lvl1pPr>
          </a:lstStyle>
          <a:p>
            <a:pPr lvl="0"/>
            <a:r>
              <a:rPr lang="en-US"/>
              <a:t>Enter </a:t>
            </a:r>
            <a:r>
              <a:rPr lang="en-US" dirty="0"/>
              <a:t>copy Here</a:t>
            </a:r>
          </a:p>
        </p:txBody>
      </p:sp>
      <p:sp>
        <p:nvSpPr>
          <p:cNvPr id="26" name="Text Placeholder 7"/>
          <p:cNvSpPr>
            <a:spLocks noGrp="1"/>
          </p:cNvSpPr>
          <p:nvPr>
            <p:ph type="body" sz="quarter" idx="15" hasCustomPrompt="1"/>
          </p:nvPr>
        </p:nvSpPr>
        <p:spPr>
          <a:xfrm>
            <a:off x="1699198" y="63276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7" name="Text Placeholder 7"/>
          <p:cNvSpPr>
            <a:spLocks noGrp="1"/>
          </p:cNvSpPr>
          <p:nvPr>
            <p:ph type="body" sz="quarter" idx="16" hasCustomPrompt="1"/>
          </p:nvPr>
        </p:nvSpPr>
        <p:spPr>
          <a:xfrm>
            <a:off x="7981520" y="4433515"/>
            <a:ext cx="4420030" cy="1363781"/>
          </a:xfrm>
        </p:spPr>
        <p:txBody>
          <a:bodyPr>
            <a:noAutofit/>
          </a:bodyPr>
          <a:lstStyle>
            <a:lvl1pPr>
              <a:defRPr sz="2000" b="0" baseline="0"/>
            </a:lvl1pPr>
          </a:lstStyle>
          <a:p>
            <a:pPr lvl="0"/>
            <a:r>
              <a:rPr lang="en-US"/>
              <a:t>Enter </a:t>
            </a:r>
            <a:r>
              <a:rPr lang="en-US" dirty="0"/>
              <a:t>copy Here</a:t>
            </a:r>
          </a:p>
        </p:txBody>
      </p:sp>
      <p:sp>
        <p:nvSpPr>
          <p:cNvPr id="28" name="Text Placeholder 7"/>
          <p:cNvSpPr>
            <a:spLocks noGrp="1"/>
          </p:cNvSpPr>
          <p:nvPr>
            <p:ph type="body" sz="quarter" idx="17" hasCustomPrompt="1"/>
          </p:nvPr>
        </p:nvSpPr>
        <p:spPr>
          <a:xfrm>
            <a:off x="7981520" y="38130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9" name="Text Placeholder 7"/>
          <p:cNvSpPr>
            <a:spLocks noGrp="1"/>
          </p:cNvSpPr>
          <p:nvPr>
            <p:ph type="body" sz="quarter" idx="18" hasCustomPrompt="1"/>
          </p:nvPr>
        </p:nvSpPr>
        <p:spPr>
          <a:xfrm>
            <a:off x="7981520" y="6948115"/>
            <a:ext cx="4420030" cy="1363781"/>
          </a:xfrm>
        </p:spPr>
        <p:txBody>
          <a:bodyPr>
            <a:noAutofit/>
          </a:bodyPr>
          <a:lstStyle>
            <a:lvl1pPr>
              <a:defRPr sz="2000" b="0" baseline="0"/>
            </a:lvl1pPr>
          </a:lstStyle>
          <a:p>
            <a:pPr lvl="0"/>
            <a:r>
              <a:rPr lang="en-US"/>
              <a:t>Enter </a:t>
            </a:r>
            <a:r>
              <a:rPr lang="en-US" dirty="0"/>
              <a:t>copy Here</a:t>
            </a:r>
          </a:p>
        </p:txBody>
      </p:sp>
      <p:sp>
        <p:nvSpPr>
          <p:cNvPr id="30" name="Text Placeholder 7"/>
          <p:cNvSpPr>
            <a:spLocks noGrp="1"/>
          </p:cNvSpPr>
          <p:nvPr>
            <p:ph type="body" sz="quarter" idx="19" hasCustomPrompt="1"/>
          </p:nvPr>
        </p:nvSpPr>
        <p:spPr>
          <a:xfrm>
            <a:off x="7981520" y="63276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 name="Title 1">
            <a:extLst>
              <a:ext uri="{FF2B5EF4-FFF2-40B4-BE49-F238E27FC236}">
                <a16:creationId xmlns:a16="http://schemas.microsoft.com/office/drawing/2014/main" id="{30A51129-2292-4672-AF8E-6520FB12FCB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822202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10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21">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1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 calcmode="lin" valueType="num">
                                      <p:cBhvr additive="base">
                                        <p:cTn id="23"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anim calcmode="lin" valueType="num">
                                      <p:cBhvr additive="base">
                                        <p:cTn id="33"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28">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anim calcmode="lin" valueType="num">
                                      <p:cBhvr additive="base">
                                        <p:cTn id="37" dur="10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0">
                                            <p:txEl>
                                              <p:pRg st="0" end="0"/>
                                            </p:txEl>
                                          </p:spTgt>
                                        </p:tgtEl>
                                        <p:attrNameLst>
                                          <p:attrName>style.visibility</p:attrName>
                                        </p:attrNameLst>
                                      </p:cBhvr>
                                      <p:to>
                                        <p:strVal val="visible"/>
                                      </p:to>
                                    </p:set>
                                    <p:anim calcmode="lin" valueType="num">
                                      <p:cBhvr additive="base">
                                        <p:cTn id="43" dur="10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30">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10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1+#ppt_w/2"/>
                          </p:val>
                        </p:tav>
                        <p:tav tm="100000">
                          <p:val>
                            <p:strVal val="#ppt_x"/>
                          </p:val>
                        </p:tav>
                      </p:tavLst>
                    </p:anim>
                    <p:anim calcmode="lin" valueType="num">
                      <p:cBhvr additive="base">
                        <p:cTn dur="1000" fill="hold"/>
                        <p:tgtEl>
                          <p:spTgt spid="15"/>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1+#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1+#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1+#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2"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1+#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2"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1+#ppt_w/2"/>
                          </p:val>
                        </p:tav>
                        <p:tav tm="100000">
                          <p:val>
                            <p:strVal val="#ppt_x"/>
                          </p:val>
                        </p:tav>
                      </p:tavLst>
                    </p:anim>
                    <p:anim calcmode="lin" valueType="num">
                      <p:cBhvr additive="base">
                        <p:cTn dur="1000" fill="hold"/>
                        <p:tgtEl>
                          <p:spTgt spid="3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cxnSp>
        <p:nvCxnSpPr>
          <p:cNvPr id="49" name="Straight Connector 48"/>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50" name="Picture 49" descr="AWC_PowerPoint2017-0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51"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spTree>
    <p:extLst>
      <p:ext uri="{BB962C8B-B14F-4D97-AF65-F5344CB8AC3E}">
        <p14:creationId xmlns:p14="http://schemas.microsoft.com/office/powerpoint/2010/main" val="385112105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1+#ppt_w/2"/>
                                          </p:val>
                                        </p:tav>
                                        <p:tav tm="100000">
                                          <p:val>
                                            <p:strVal val="#ppt_x"/>
                                          </p:val>
                                        </p:tav>
                                      </p:tavLst>
                                    </p:anim>
                                    <p:anim calcmode="lin" valueType="num">
                                      <p:cBhvr additive="base">
                                        <p:cTn id="8" dur="10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Interior Page">
    <p:spTree>
      <p:nvGrpSpPr>
        <p:cNvPr id="1" name=""/>
        <p:cNvGrpSpPr/>
        <p:nvPr/>
      </p:nvGrpSpPr>
      <p:grpSpPr>
        <a:xfrm>
          <a:off x="0" y="0"/>
          <a:ext cx="0" cy="0"/>
          <a:chOff x="0" y="0"/>
          <a:chExt cx="0" cy="0"/>
        </a:xfrm>
      </p:grpSpPr>
      <p:cxnSp>
        <p:nvCxnSpPr>
          <p:cNvPr id="22" name="Straight Connector 21"/>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WC_PowerPoint2017-0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24" name="Text Placeholder 7"/>
          <p:cNvSpPr>
            <a:spLocks noGrp="1"/>
          </p:cNvSpPr>
          <p:nvPr>
            <p:ph type="body" sz="quarter" idx="12" hasCustomPrompt="1"/>
          </p:nvPr>
        </p:nvSpPr>
        <p:spPr>
          <a:xfrm>
            <a:off x="454851" y="2679700"/>
            <a:ext cx="11946639" cy="6080252"/>
          </a:xfrm>
        </p:spPr>
        <p:txBody>
          <a:bodyPr numCol="2">
            <a:noAutofit/>
          </a:bodyPr>
          <a:lstStyle>
            <a:lvl1pPr>
              <a:defRPr sz="2000" b="0" baseline="0"/>
            </a:lvl1pPr>
          </a:lstStyle>
          <a:p>
            <a:pPr lvl="0"/>
            <a:r>
              <a:rPr lang="en-US" dirty="0"/>
              <a:t>Enter copy Here</a:t>
            </a:r>
          </a:p>
        </p:txBody>
      </p:sp>
      <p:sp>
        <p:nvSpPr>
          <p:cNvPr id="27"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sp>
        <p:nvSpPr>
          <p:cNvPr id="28" name="Text Placeholder 7"/>
          <p:cNvSpPr>
            <a:spLocks noGrp="1"/>
          </p:cNvSpPr>
          <p:nvPr>
            <p:ph type="body" sz="quarter" idx="10" hasCustomPrompt="1"/>
          </p:nvPr>
        </p:nvSpPr>
        <p:spPr>
          <a:xfrm>
            <a:off x="455613" y="1308100"/>
            <a:ext cx="11945937" cy="1371600"/>
          </a:xfrm>
        </p:spPr>
        <p:txBody>
          <a:bodyPr>
            <a:noAutofit/>
          </a:bodyPr>
          <a:lstStyle>
            <a:lvl1pPr>
              <a:defRPr b="0" baseline="0"/>
            </a:lvl1pPr>
          </a:lstStyle>
          <a:p>
            <a:pPr lvl="0"/>
            <a:r>
              <a:rPr lang="en-US" dirty="0"/>
              <a:t>Enter supporting copy or supporting Subtitle Here</a:t>
            </a:r>
          </a:p>
        </p:txBody>
      </p:sp>
    </p:spTree>
    <p:extLst>
      <p:ext uri="{BB962C8B-B14F-4D97-AF65-F5344CB8AC3E}">
        <p14:creationId xmlns:p14="http://schemas.microsoft.com/office/powerpoint/2010/main" val="385322233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 calcmode="lin" valueType="num">
                                      <p:cBhvr additive="base">
                                        <p:cTn id="17" dur="10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2" presetClass="entr" presetSubtype="2"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1+#ppt_w/2"/>
                          </p:val>
                        </p:tav>
                        <p:tav tm="100000">
                          <p:val>
                            <p:strVal val="#ppt_x"/>
                          </p:val>
                        </p:tav>
                      </p:tavLst>
                    </p:anim>
                    <p:anim calcmode="lin" valueType="num">
                      <p:cBhvr additive="base">
                        <p:cTn dur="1000" fill="hold"/>
                        <p:tgtEl>
                          <p:spTgt spid="24"/>
                        </p:tgtEl>
                        <p:attrNameLst>
                          <p:attrName>ppt_y</p:attrName>
                        </p:attrNameLst>
                      </p:cBhvr>
                      <p:tavLst>
                        <p:tav tm="0">
                          <p:val>
                            <p:strVal val="#ppt_y"/>
                          </p:val>
                        </p:tav>
                        <p:tav tm="100000">
                          <p:val>
                            <p:strVal val="#ppt_y"/>
                          </p:val>
                        </p:tav>
                      </p:tavLst>
                    </p:anim>
                  </p:childTnLst>
                </p:cTn>
              </p:par>
            </p:tnLst>
          </p:tmpl>
        </p:tmplLst>
      </p:bldP>
      <p:bldP spid="27" grpId="0"/>
      <p:bldP spid="28" grpId="0" build="p">
        <p:tmplLst>
          <p:tmpl lvl="1">
            <p:tnLst>
              <p:par>
                <p:cTn presetID="2" presetClass="entr" presetSubtype="2"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Call Out - Interior">
    <p:spTree>
      <p:nvGrpSpPr>
        <p:cNvPr id="1" name=""/>
        <p:cNvGrpSpPr/>
        <p:nvPr/>
      </p:nvGrpSpPr>
      <p:grpSpPr>
        <a:xfrm>
          <a:off x="0" y="0"/>
          <a:ext cx="0" cy="0"/>
          <a:chOff x="0" y="0"/>
          <a:chExt cx="0" cy="0"/>
        </a:xfrm>
      </p:grpSpPr>
      <p:cxnSp>
        <p:nvCxnSpPr>
          <p:cNvPr id="22" name="Straight Connector 21"/>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WC_PowerPoint2017-0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7" name="Text Placeholder 7"/>
          <p:cNvSpPr>
            <a:spLocks noGrp="1"/>
          </p:cNvSpPr>
          <p:nvPr>
            <p:ph type="body" sz="quarter" idx="12" hasCustomPrompt="1"/>
          </p:nvPr>
        </p:nvSpPr>
        <p:spPr>
          <a:xfrm>
            <a:off x="7379542" y="2181910"/>
            <a:ext cx="5021948" cy="1120399"/>
          </a:xfrm>
        </p:spPr>
        <p:txBody>
          <a:bodyPr>
            <a:noAutofit/>
          </a:bodyPr>
          <a:lstStyle>
            <a:lvl1pPr>
              <a:defRPr sz="2000" b="0" baseline="0"/>
            </a:lvl1pPr>
          </a:lstStyle>
          <a:p>
            <a:pPr lvl="0"/>
            <a:r>
              <a:rPr lang="en-US"/>
              <a:t>Enter </a:t>
            </a:r>
            <a:r>
              <a:rPr lang="en-US" dirty="0"/>
              <a:t>copy Here</a:t>
            </a:r>
          </a:p>
        </p:txBody>
      </p:sp>
      <p:sp>
        <p:nvSpPr>
          <p:cNvPr id="8" name="Text Placeholder 7"/>
          <p:cNvSpPr>
            <a:spLocks noGrp="1"/>
          </p:cNvSpPr>
          <p:nvPr>
            <p:ph type="body" sz="quarter" idx="13" hasCustomPrompt="1"/>
          </p:nvPr>
        </p:nvSpPr>
        <p:spPr>
          <a:xfrm>
            <a:off x="7379542" y="1746280"/>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13" name="Text Placeholder 7"/>
          <p:cNvSpPr>
            <a:spLocks noGrp="1"/>
          </p:cNvSpPr>
          <p:nvPr>
            <p:ph type="body" sz="quarter" idx="14" hasCustomPrompt="1"/>
          </p:nvPr>
        </p:nvSpPr>
        <p:spPr>
          <a:xfrm>
            <a:off x="7379542" y="3964279"/>
            <a:ext cx="5021948" cy="1120399"/>
          </a:xfrm>
        </p:spPr>
        <p:txBody>
          <a:bodyPr>
            <a:noAutofit/>
          </a:bodyPr>
          <a:lstStyle>
            <a:lvl1pPr>
              <a:defRPr sz="2000" b="0" baseline="0"/>
            </a:lvl1pPr>
          </a:lstStyle>
          <a:p>
            <a:pPr lvl="0"/>
            <a:r>
              <a:rPr lang="en-US" dirty="0"/>
              <a:t>Enter copy Here</a:t>
            </a:r>
          </a:p>
        </p:txBody>
      </p:sp>
      <p:sp>
        <p:nvSpPr>
          <p:cNvPr id="14" name="Text Placeholder 7"/>
          <p:cNvSpPr>
            <a:spLocks noGrp="1"/>
          </p:cNvSpPr>
          <p:nvPr>
            <p:ph type="body" sz="quarter" idx="15" hasCustomPrompt="1"/>
          </p:nvPr>
        </p:nvSpPr>
        <p:spPr>
          <a:xfrm>
            <a:off x="7379542" y="3528574"/>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15" name="Text Placeholder 7"/>
          <p:cNvSpPr>
            <a:spLocks noGrp="1"/>
          </p:cNvSpPr>
          <p:nvPr>
            <p:ph type="body" sz="quarter" idx="16" hasCustomPrompt="1"/>
          </p:nvPr>
        </p:nvSpPr>
        <p:spPr>
          <a:xfrm>
            <a:off x="7379542" y="5748070"/>
            <a:ext cx="5021948" cy="1120399"/>
          </a:xfrm>
        </p:spPr>
        <p:txBody>
          <a:bodyPr>
            <a:noAutofit/>
          </a:bodyPr>
          <a:lstStyle>
            <a:lvl1pPr>
              <a:defRPr sz="2000" b="0" baseline="0"/>
            </a:lvl1pPr>
          </a:lstStyle>
          <a:p>
            <a:pPr lvl="0"/>
            <a:r>
              <a:rPr lang="en-US"/>
              <a:t>Enter </a:t>
            </a:r>
            <a:r>
              <a:rPr lang="en-US" dirty="0"/>
              <a:t>copy Here</a:t>
            </a:r>
          </a:p>
        </p:txBody>
      </p:sp>
      <p:sp>
        <p:nvSpPr>
          <p:cNvPr id="16" name="Text Placeholder 7"/>
          <p:cNvSpPr>
            <a:spLocks noGrp="1"/>
          </p:cNvSpPr>
          <p:nvPr>
            <p:ph type="body" sz="quarter" idx="17" hasCustomPrompt="1"/>
          </p:nvPr>
        </p:nvSpPr>
        <p:spPr>
          <a:xfrm>
            <a:off x="7379542" y="5312365"/>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17" name="Text Placeholder 7"/>
          <p:cNvSpPr>
            <a:spLocks noGrp="1"/>
          </p:cNvSpPr>
          <p:nvPr>
            <p:ph type="body" sz="quarter" idx="18" hasCustomPrompt="1"/>
          </p:nvPr>
        </p:nvSpPr>
        <p:spPr>
          <a:xfrm>
            <a:off x="7379542" y="7522026"/>
            <a:ext cx="5021948" cy="1120399"/>
          </a:xfrm>
        </p:spPr>
        <p:txBody>
          <a:bodyPr>
            <a:noAutofit/>
          </a:bodyPr>
          <a:lstStyle>
            <a:lvl1pPr>
              <a:defRPr sz="2000" b="0" baseline="0"/>
            </a:lvl1pPr>
          </a:lstStyle>
          <a:p>
            <a:pPr lvl="0"/>
            <a:r>
              <a:rPr lang="en-US"/>
              <a:t>Enter </a:t>
            </a:r>
            <a:r>
              <a:rPr lang="en-US" dirty="0"/>
              <a:t>copy Here</a:t>
            </a:r>
          </a:p>
        </p:txBody>
      </p:sp>
      <p:sp>
        <p:nvSpPr>
          <p:cNvPr id="18" name="Text Placeholder 7"/>
          <p:cNvSpPr>
            <a:spLocks noGrp="1"/>
          </p:cNvSpPr>
          <p:nvPr>
            <p:ph type="body" sz="quarter" idx="19" hasCustomPrompt="1"/>
          </p:nvPr>
        </p:nvSpPr>
        <p:spPr>
          <a:xfrm>
            <a:off x="7379542" y="7086321"/>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5" name="Picture Placeholder 4"/>
          <p:cNvSpPr>
            <a:spLocks noGrp="1"/>
          </p:cNvSpPr>
          <p:nvPr>
            <p:ph type="pic" sz="quarter" idx="20"/>
          </p:nvPr>
        </p:nvSpPr>
        <p:spPr>
          <a:xfrm>
            <a:off x="455613" y="1335163"/>
            <a:ext cx="6704012" cy="7307262"/>
          </a:xfrm>
        </p:spPr>
        <p:txBody>
          <a:bodyPr/>
          <a:lstStyle/>
          <a:p>
            <a:endParaRPr lang="en-US"/>
          </a:p>
        </p:txBody>
      </p:sp>
      <p:sp>
        <p:nvSpPr>
          <p:cNvPr id="26"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8">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calcmode="lin" valueType="num">
                                      <p:cBhvr additive="base">
                                        <p:cTn id="23"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10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1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10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8">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 calcmode="lin" valueType="num">
                                      <p:cBhvr additive="base">
                                        <p:cTn id="47" dur="10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2"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1+#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1+#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1+#ppt_w/2"/>
                          </p:val>
                        </p:tav>
                        <p:tav tm="100000">
                          <p:val>
                            <p:strVal val="#ppt_x"/>
                          </p:val>
                        </p:tav>
                      </p:tavLst>
                    </p:anim>
                    <p:anim calcmode="lin" valueType="num">
                      <p:cBhvr additive="base">
                        <p:cTn dur="10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2"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1000" fill="hold"/>
                        <p:tgtEl>
                          <p:spTgt spid="17"/>
                        </p:tgtEl>
                        <p:attrNameLst>
                          <p:attrName>ppt_x</p:attrName>
                        </p:attrNameLst>
                      </p:cBhvr>
                      <p:tavLst>
                        <p:tav tm="0">
                          <p:val>
                            <p:strVal val="1+#ppt_w/2"/>
                          </p:val>
                        </p:tav>
                        <p:tav tm="100000">
                          <p:val>
                            <p:strVal val="#ppt_x"/>
                          </p:val>
                        </p:tav>
                      </p:tavLst>
                    </p:anim>
                    <p:anim calcmode="lin" valueType="num">
                      <p:cBhvr additive="base">
                        <p:cTn dur="10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ll Phone Interior - Resources">
    <p:spTree>
      <p:nvGrpSpPr>
        <p:cNvPr id="1" name=""/>
        <p:cNvGrpSpPr/>
        <p:nvPr/>
      </p:nvGrpSpPr>
      <p:grpSpPr>
        <a:xfrm>
          <a:off x="0" y="0"/>
          <a:ext cx="0" cy="0"/>
          <a:chOff x="0" y="0"/>
          <a:chExt cx="0" cy="0"/>
        </a:xfrm>
      </p:grpSpPr>
      <p:sp>
        <p:nvSpPr>
          <p:cNvPr id="9" name="Скругленный прямоугольник 39"/>
          <p:cNvSpPr/>
          <p:nvPr userDrawn="1"/>
        </p:nvSpPr>
        <p:spPr>
          <a:xfrm>
            <a:off x="12142095" y="2675888"/>
            <a:ext cx="495534" cy="134032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Скругленный прямоугольник 40"/>
          <p:cNvSpPr/>
          <p:nvPr userDrawn="1"/>
        </p:nvSpPr>
        <p:spPr>
          <a:xfrm>
            <a:off x="5681684" y="2439800"/>
            <a:ext cx="495534" cy="758928"/>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1" name="Скругленный прямоугольник 41"/>
          <p:cNvSpPr/>
          <p:nvPr userDrawn="1"/>
        </p:nvSpPr>
        <p:spPr>
          <a:xfrm>
            <a:off x="5681684" y="3975314"/>
            <a:ext cx="495534" cy="758928"/>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2" name="Скругленный прямоугольник 42"/>
          <p:cNvSpPr/>
          <p:nvPr userDrawn="1"/>
        </p:nvSpPr>
        <p:spPr>
          <a:xfrm>
            <a:off x="5681684" y="5381230"/>
            <a:ext cx="495534" cy="758928"/>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3" name="Скругленный прямоугольник 43"/>
          <p:cNvSpPr/>
          <p:nvPr userDrawn="1"/>
        </p:nvSpPr>
        <p:spPr>
          <a:xfrm>
            <a:off x="5731403" y="162773"/>
            <a:ext cx="6775512" cy="10533580"/>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Скругленный прямоугольник 45"/>
          <p:cNvSpPr/>
          <p:nvPr userDrawn="1"/>
        </p:nvSpPr>
        <p:spPr>
          <a:xfrm>
            <a:off x="8294188" y="857750"/>
            <a:ext cx="1726138" cy="125653"/>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6" name="Овал 46"/>
          <p:cNvSpPr/>
          <p:nvPr userDrawn="1"/>
        </p:nvSpPr>
        <p:spPr>
          <a:xfrm flipH="1">
            <a:off x="7710536" y="840741"/>
            <a:ext cx="163578" cy="159675"/>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7" name="Овал 47"/>
          <p:cNvSpPr/>
          <p:nvPr userDrawn="1"/>
        </p:nvSpPr>
        <p:spPr>
          <a:xfrm flipH="1">
            <a:off x="9075468" y="515485"/>
            <a:ext cx="163578" cy="159675"/>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 name="Picture Placeholder 2"/>
          <p:cNvSpPr>
            <a:spLocks noGrp="1"/>
          </p:cNvSpPr>
          <p:nvPr>
            <p:ph type="pic" sz="quarter" idx="10"/>
          </p:nvPr>
        </p:nvSpPr>
        <p:spPr>
          <a:xfrm>
            <a:off x="5971033" y="1184236"/>
            <a:ext cx="6382830" cy="8484303"/>
          </a:xfrm>
        </p:spPr>
        <p:txBody>
          <a:bodyPr/>
          <a:lstStyle/>
          <a:p>
            <a:endParaRPr lang="en-US"/>
          </a:p>
        </p:txBody>
      </p:sp>
      <p:sp>
        <p:nvSpPr>
          <p:cNvPr id="21" name="Title 1"/>
          <p:cNvSpPr>
            <a:spLocks noGrp="1"/>
          </p:cNvSpPr>
          <p:nvPr>
            <p:ph type="title" hasCustomPrompt="1"/>
          </p:nvPr>
        </p:nvSpPr>
        <p:spPr>
          <a:xfrm>
            <a:off x="762002" y="3645425"/>
            <a:ext cx="4816349" cy="1818686"/>
          </a:xfrm>
          <a:prstGeom prst="rect">
            <a:avLst/>
          </a:prstGeom>
        </p:spPr>
        <p:txBody>
          <a:bodyPr anchor="b">
            <a:noAutofit/>
          </a:bodyPr>
          <a:lstStyle>
            <a:lvl1pPr>
              <a:defRPr sz="4800" cap="none" baseline="0"/>
            </a:lvl1pPr>
          </a:lstStyle>
          <a:p>
            <a:r>
              <a:rPr lang="en-US" dirty="0"/>
              <a:t>Enter Title – 2 rows max</a:t>
            </a:r>
          </a:p>
        </p:txBody>
      </p:sp>
      <p:cxnSp>
        <p:nvCxnSpPr>
          <p:cNvPr id="24" name="Straight Connector 23"/>
          <p:cNvCxnSpPr/>
          <p:nvPr/>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19"/>
          <p:cNvSpPr>
            <a:spLocks noGrp="1"/>
          </p:cNvSpPr>
          <p:nvPr>
            <p:ph type="body" sz="quarter" idx="11" hasCustomPrompt="1"/>
          </p:nvPr>
        </p:nvSpPr>
        <p:spPr>
          <a:xfrm>
            <a:off x="762001" y="5633546"/>
            <a:ext cx="4816350" cy="1590214"/>
          </a:xfrm>
        </p:spPr>
        <p:txBody>
          <a:bodyPr>
            <a:noAutofit/>
          </a:bodyPr>
          <a:lstStyle/>
          <a:p>
            <a:pPr lvl="0"/>
            <a:r>
              <a:rPr lang="en-US" dirty="0"/>
              <a:t>Enter Supporting Title Here</a:t>
            </a:r>
          </a:p>
        </p:txBody>
      </p:sp>
      <p:pic>
        <p:nvPicPr>
          <p:cNvPr id="28" name="Picture 27" descr="AWC_PowerPoint2017-01.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2001" y="2227798"/>
            <a:ext cx="719327" cy="774482"/>
          </a:xfrm>
          <a:prstGeom prst="rect">
            <a:avLst/>
          </a:prstGeom>
        </p:spPr>
      </p:pic>
      <p:cxnSp>
        <p:nvCxnSpPr>
          <p:cNvPr id="29" name="Straight Connector 28"/>
          <p:cNvCxnSpPr/>
          <p:nvPr/>
        </p:nvCxnSpPr>
        <p:spPr>
          <a:xfrm>
            <a:off x="762001" y="7441376"/>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37397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 calcmode="lin" valueType="num">
                                      <p:cBhvr additive="base">
                                        <p:cTn id="11" dur="10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build="p">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1+#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 Title with Photo Interior ">
    <p:spTree>
      <p:nvGrpSpPr>
        <p:cNvPr id="1" name=""/>
        <p:cNvGrpSpPr/>
        <p:nvPr/>
      </p:nvGrpSpPr>
      <p:grpSpPr>
        <a:xfrm>
          <a:off x="0" y="0"/>
          <a:ext cx="0" cy="0"/>
          <a:chOff x="0" y="0"/>
          <a:chExt cx="0" cy="0"/>
        </a:xfrm>
      </p:grpSpPr>
      <p:cxnSp>
        <p:nvCxnSpPr>
          <p:cNvPr id="24" name="Straight Connector 23"/>
          <p:cNvCxnSpPr/>
          <p:nvPr userDrawn="1"/>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WC_PowerPoint2017-01.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62001" y="2227798"/>
            <a:ext cx="719327" cy="774482"/>
          </a:xfrm>
          <a:prstGeom prst="rect">
            <a:avLst/>
          </a:prstGeom>
        </p:spPr>
      </p:pic>
      <p:cxnSp>
        <p:nvCxnSpPr>
          <p:cNvPr id="31" name="Straight Connector 30"/>
          <p:cNvCxnSpPr/>
          <p:nvPr userDrawn="1"/>
        </p:nvCxnSpPr>
        <p:spPr>
          <a:xfrm>
            <a:off x="762001" y="7413944"/>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2"/>
          </p:nvPr>
        </p:nvSpPr>
        <p:spPr>
          <a:xfrm>
            <a:off x="5989320" y="0"/>
            <a:ext cx="7015480" cy="9753600"/>
          </a:xfrm>
          <a:solidFill>
            <a:schemeClr val="tx1">
              <a:lumMod val="50000"/>
              <a:alpha val="63000"/>
            </a:schemeClr>
          </a:solidFill>
        </p:spPr>
        <p:txBody>
          <a:bodyPr/>
          <a:lstStyle/>
          <a:p>
            <a:pPr marL="7938" indent="0" algn="l" defTabSz="584170" rtl="0">
              <a:spcBef>
                <a:spcPts val="1600"/>
              </a:spcBef>
              <a:buClr>
                <a:schemeClr val="accent2">
                  <a:lumMod val="75000"/>
                </a:schemeClr>
              </a:buClr>
              <a:buSzPct val="85000"/>
              <a:buFontTx/>
              <a:buNone/>
              <a:tabLst/>
            </a:pPr>
            <a:endParaRPr lang="en-US" dirty="0"/>
          </a:p>
        </p:txBody>
      </p:sp>
      <p:sp>
        <p:nvSpPr>
          <p:cNvPr id="10" name="Title 1"/>
          <p:cNvSpPr>
            <a:spLocks noGrp="1"/>
          </p:cNvSpPr>
          <p:nvPr>
            <p:ph type="title" hasCustomPrompt="1"/>
          </p:nvPr>
        </p:nvSpPr>
        <p:spPr>
          <a:xfrm>
            <a:off x="762002" y="3645425"/>
            <a:ext cx="4816349" cy="1818686"/>
          </a:xfrm>
          <a:prstGeom prst="rect">
            <a:avLst/>
          </a:prstGeom>
        </p:spPr>
        <p:txBody>
          <a:bodyPr anchor="b">
            <a:noAutofit/>
          </a:bodyPr>
          <a:lstStyle>
            <a:lvl1pPr>
              <a:defRPr sz="4800" cap="none" baseline="0"/>
            </a:lvl1pPr>
          </a:lstStyle>
          <a:p>
            <a:r>
              <a:rPr lang="en-US" dirty="0"/>
              <a:t>Enter Title – 2 rows max</a:t>
            </a:r>
          </a:p>
        </p:txBody>
      </p:sp>
      <p:sp>
        <p:nvSpPr>
          <p:cNvPr id="11" name="Text Placeholder 19"/>
          <p:cNvSpPr>
            <a:spLocks noGrp="1"/>
          </p:cNvSpPr>
          <p:nvPr>
            <p:ph type="body" sz="quarter" idx="11" hasCustomPrompt="1"/>
          </p:nvPr>
        </p:nvSpPr>
        <p:spPr>
          <a:xfrm>
            <a:off x="762001" y="5633546"/>
            <a:ext cx="4816350" cy="1590214"/>
          </a:xfrm>
        </p:spPr>
        <p:txBody>
          <a:bodyPr>
            <a:noAutofit/>
          </a:bodyPr>
          <a:lstStyle/>
          <a:p>
            <a:pPr lvl="0"/>
            <a:r>
              <a:rPr lang="en-US" dirty="0"/>
              <a:t>Enter Supporting Title Here</a:t>
            </a:r>
          </a:p>
        </p:txBody>
      </p:sp>
      <p:sp>
        <p:nvSpPr>
          <p:cNvPr id="12" name="Text Placeholder 19"/>
          <p:cNvSpPr>
            <a:spLocks noGrp="1"/>
          </p:cNvSpPr>
          <p:nvPr>
            <p:ph type="body" sz="quarter" idx="13" hasCustomPrompt="1"/>
          </p:nvPr>
        </p:nvSpPr>
        <p:spPr>
          <a:xfrm>
            <a:off x="6492240" y="1710770"/>
            <a:ext cx="5852159" cy="5887894"/>
          </a:xfrm>
        </p:spPr>
        <p:txBody>
          <a:bodyPr anchor="ctr" anchorCtr="1">
            <a:noAutofit/>
          </a:bodyPr>
          <a:lstStyle>
            <a:lvl1pPr algn="ctr">
              <a:defRPr sz="3600" baseline="0">
                <a:solidFill>
                  <a:schemeClr val="bg1"/>
                </a:solidFill>
              </a:defRPr>
            </a:lvl1pPr>
          </a:lstStyle>
          <a:p>
            <a:pPr lvl="0"/>
            <a:r>
              <a:rPr lang="en-US" dirty="0"/>
              <a:t>Enter Supporting Text Here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additive="base">
                                        <p:cTn id="16"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1+#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1+#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1214057"/>
            <a:ext cx="11217275" cy="10627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dirty="0"/>
              <a:t>Click to edit Master text styles</a:t>
            </a:r>
          </a:p>
        </p:txBody>
      </p:sp>
      <p:sp>
        <p:nvSpPr>
          <p:cNvPr id="8" name="Text Placeholder 7"/>
          <p:cNvSpPr txBox="1">
            <a:spLocks/>
          </p:cNvSpPr>
          <p:nvPr userDrawn="1"/>
        </p:nvSpPr>
        <p:spPr>
          <a:xfrm>
            <a:off x="363411" y="8961890"/>
            <a:ext cx="7085139" cy="287258"/>
          </a:xfrm>
          <a:prstGeom prst="rect">
            <a:avLst/>
          </a:prstGeom>
        </p:spPr>
        <p:txBody>
          <a:bodyPr>
            <a:noAutofit/>
          </a:bodyPr>
          <a:lstStyle>
            <a:lvl1pPr marL="7938" indent="0" algn="l" defTabSz="584170">
              <a:spcBef>
                <a:spcPts val="1600"/>
              </a:spcBef>
              <a:buClr>
                <a:schemeClr val="accent2">
                  <a:lumMod val="75000"/>
                </a:schemeClr>
              </a:buClr>
              <a:buSzPct val="85000"/>
              <a:buFontTx/>
              <a:buNone/>
              <a:tabLst/>
              <a:defRPr lang="en-US" sz="1200" b="0" cap="none" spc="21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Light"/>
              </a:defRPr>
            </a:lvl1pPr>
            <a:lvl2pPr marL="7938" indent="0" defTabSz="584170">
              <a:spcBef>
                <a:spcPts val="1600"/>
              </a:spcBef>
              <a:buClr>
                <a:schemeClr val="accent2">
                  <a:lumMod val="75000"/>
                </a:schemeClr>
              </a:buClr>
              <a:buSzPct val="100000"/>
              <a:buFont typeface="Arial" panose="020B0604020202020204"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2pPr>
            <a:lvl3pPr marL="7938" indent="0" defTabSz="584170">
              <a:spcBef>
                <a:spcPts val="1600"/>
              </a:spcBef>
              <a:buClr>
                <a:schemeClr val="accent2">
                  <a:lumMod val="75000"/>
                </a:schemeClr>
              </a:buClr>
              <a:buSzPct val="85000"/>
              <a:buFont typeface="Arial"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3pPr>
            <a:lvl4pPr marL="7938" indent="0" defTabSz="584170">
              <a:spcBef>
                <a:spcPts val="1600"/>
              </a:spcBef>
              <a:buClr>
                <a:schemeClr val="accent2">
                  <a:lumMod val="75000"/>
                </a:schemeClr>
              </a:buClr>
              <a:buSzPct val="85000"/>
              <a:buFont typeface="Arial" pitchFamily="34" charset="0"/>
              <a:buNone/>
              <a:tabLst/>
              <a:defRPr lang="en-US" sz="2000" b="0" i="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4pPr>
            <a:lvl5pPr marL="7938" indent="0" defTabSz="584170">
              <a:spcBef>
                <a:spcPts val="1600"/>
              </a:spcBef>
              <a:buClr>
                <a:schemeClr val="accent2">
                  <a:lumMod val="75000"/>
                </a:schemeClr>
              </a:buClr>
              <a:buSzPct val="85000"/>
              <a:buFont typeface="Arial" pitchFamily="34" charset="0"/>
              <a:buNone/>
              <a:tabLst/>
              <a:defRPr lang="en-US" sz="2000" cap="none" spc="0" baseline="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5pPr>
            <a:lvl6pPr marL="2048668" indent="-657068" defTabSz="584170">
              <a:spcBef>
                <a:spcPts val="1600"/>
              </a:spcBef>
              <a:buSzPct val="85000"/>
              <a:buFont typeface="Gill Sans"/>
              <a:buBlip>
                <a:blip r:embed="rId13"/>
              </a:buBlip>
              <a:defRPr sz="2100">
                <a:latin typeface="+mn-lt"/>
                <a:ea typeface="+mn-ea"/>
                <a:cs typeface="+mn-cs"/>
                <a:sym typeface="Helvetica Neue Light"/>
              </a:defRPr>
            </a:lvl6pPr>
            <a:lvl7pPr marL="2404250" indent="-657068" defTabSz="584170">
              <a:spcBef>
                <a:spcPts val="1600"/>
              </a:spcBef>
              <a:buSzPct val="85000"/>
              <a:buFont typeface="Gill Sans"/>
              <a:buBlip>
                <a:blip r:embed="rId13"/>
              </a:buBlip>
              <a:defRPr sz="2100">
                <a:latin typeface="+mn-lt"/>
                <a:ea typeface="+mn-ea"/>
                <a:cs typeface="+mn-cs"/>
                <a:sym typeface="Helvetica Neue Light"/>
              </a:defRPr>
            </a:lvl7pPr>
            <a:lvl8pPr marL="2759832" indent="-657068" defTabSz="584170">
              <a:spcBef>
                <a:spcPts val="1600"/>
              </a:spcBef>
              <a:buSzPct val="85000"/>
              <a:buFont typeface="Gill Sans"/>
              <a:buBlip>
                <a:blip r:embed="rId13"/>
              </a:buBlip>
              <a:defRPr sz="2100">
                <a:latin typeface="+mn-lt"/>
                <a:ea typeface="+mn-ea"/>
                <a:cs typeface="+mn-cs"/>
                <a:sym typeface="Helvetica Neue Light"/>
              </a:defRPr>
            </a:lvl8pPr>
            <a:lvl9pPr marL="3115413" indent="-657068" defTabSz="584170">
              <a:spcBef>
                <a:spcPts val="1600"/>
              </a:spcBef>
              <a:buSzPct val="85000"/>
              <a:buFont typeface="Gill Sans"/>
              <a:buBlip>
                <a:blip r:embed="rId13"/>
              </a:buBlip>
              <a:defRPr sz="2100">
                <a:latin typeface="+mn-lt"/>
                <a:ea typeface="+mn-ea"/>
                <a:cs typeface="+mn-cs"/>
                <a:sym typeface="Helvetica Neue Light"/>
              </a:defRPr>
            </a:lvl9pPr>
          </a:lstStyle>
          <a:p>
            <a:r>
              <a:rPr lang="en-US" dirty="0"/>
              <a:t>Solid Sawn Lumber Awareness Guide</a:t>
            </a:r>
          </a:p>
        </p:txBody>
      </p:sp>
      <p:sp>
        <p:nvSpPr>
          <p:cNvPr id="9" name="TextBox 8"/>
          <p:cNvSpPr txBox="1"/>
          <p:nvPr userDrawn="1"/>
        </p:nvSpPr>
        <p:spPr>
          <a:xfrm>
            <a:off x="12019935" y="8961890"/>
            <a:ext cx="546814" cy="28725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fld id="{DFE1F30A-13EC-2E40-B115-328E60613287}" type="slidenum">
              <a:rPr kumimoji="0" lang="en-US" sz="1200" b="0" i="0" u="none" strike="noStrike" cap="none" spc="300" normalizeH="0" baseline="0" smtClean="0">
                <a:ln>
                  <a:noFill/>
                </a:ln>
                <a:solidFill>
                  <a:schemeClr val="tx1"/>
                </a:solidFill>
                <a:effectLst/>
                <a:uFillTx/>
                <a:latin typeface="+mn-lt"/>
                <a:ea typeface="+mn-ea"/>
                <a:cs typeface="+mn-cs"/>
                <a:sym typeface="Helvetica Neue Light"/>
              </a:rPr>
              <a:t>‹#›</a:t>
            </a:fld>
            <a:endParaRPr kumimoji="0" lang="en-US" sz="1200" b="0" i="0" u="none" strike="noStrike" cap="none" spc="300" normalizeH="0" baseline="0" dirty="0">
              <a:ln>
                <a:noFill/>
              </a:ln>
              <a:solidFill>
                <a:schemeClr val="tx1"/>
              </a:solidFill>
              <a:effectLst/>
              <a:uFillTx/>
              <a:latin typeface="+mn-lt"/>
              <a:ea typeface="+mn-ea"/>
              <a:cs typeface="+mn-cs"/>
              <a:sym typeface="Helvetica Neue Light"/>
            </a:endParaRPr>
          </a:p>
        </p:txBody>
      </p:sp>
    </p:spTree>
  </p:cSld>
  <p:clrMap bg1="lt1" tx1="dk1" bg2="lt2" tx2="dk2" accent1="accent1" accent2="accent2" accent3="accent3" accent4="accent4" accent5="accent5" accent6="accent6" hlink="hlink" folHlink="folHlink"/>
  <p:sldLayoutIdLst>
    <p:sldLayoutId id="2147483736" r:id="rId1"/>
    <p:sldLayoutId id="2147483741" r:id="rId2"/>
    <p:sldLayoutId id="2147483761" r:id="rId3"/>
    <p:sldLayoutId id="2147483672" r:id="rId4"/>
    <p:sldLayoutId id="2147483733" r:id="rId5"/>
    <p:sldLayoutId id="2147483670" r:id="rId6"/>
    <p:sldLayoutId id="2147483759" r:id="rId7"/>
    <p:sldLayoutId id="2147483735" r:id="rId8"/>
    <p:sldLayoutId id="2147483760" r:id="rId9"/>
    <p:sldLayoutId id="2147483758" r:id="rId10"/>
    <p:sldLayoutId id="2147483757" r:id="rId11"/>
  </p:sldLayoutIdLst>
  <p:transition spd="slow">
    <p:push dir="r"/>
  </p:transition>
  <p:hf hdr="0" ftr="0" dt="0"/>
  <p:txStyles>
    <p:titleStyle>
      <a:lvl1pPr defTabSz="584170">
        <a:defRPr sz="3000" b="1" cap="all" spc="300" baseline="0">
          <a:solidFill>
            <a:schemeClr val="accent1"/>
          </a:solidFill>
          <a:latin typeface="Tahoma" panose="020B0604030504040204" pitchFamily="34" charset="0"/>
          <a:ea typeface="Tahoma" panose="020B0604030504040204" pitchFamily="34" charset="0"/>
          <a:cs typeface="Tahoma" panose="020B0604030504040204" pitchFamily="34" charset="0"/>
          <a:sym typeface="Helvetica Neue Light"/>
        </a:defRPr>
      </a:lvl1pPr>
      <a:lvl2pPr indent="228589" defTabSz="584170">
        <a:defRPr sz="5000">
          <a:latin typeface="+mn-lt"/>
          <a:ea typeface="+mn-ea"/>
          <a:cs typeface="+mn-cs"/>
          <a:sym typeface="Helvetica Neue Light"/>
        </a:defRPr>
      </a:lvl2pPr>
      <a:lvl3pPr indent="457176" defTabSz="584170">
        <a:defRPr sz="5000">
          <a:latin typeface="+mn-lt"/>
          <a:ea typeface="+mn-ea"/>
          <a:cs typeface="+mn-cs"/>
          <a:sym typeface="Helvetica Neue Light"/>
        </a:defRPr>
      </a:lvl3pPr>
      <a:lvl4pPr indent="685765" defTabSz="584170">
        <a:defRPr sz="5000">
          <a:latin typeface="+mn-lt"/>
          <a:ea typeface="+mn-ea"/>
          <a:cs typeface="+mn-cs"/>
          <a:sym typeface="Helvetica Neue Light"/>
        </a:defRPr>
      </a:lvl4pPr>
      <a:lvl5pPr indent="914354" defTabSz="584170">
        <a:defRPr sz="5000">
          <a:latin typeface="+mn-lt"/>
          <a:ea typeface="+mn-ea"/>
          <a:cs typeface="+mn-cs"/>
          <a:sym typeface="Helvetica Neue Light"/>
        </a:defRPr>
      </a:lvl5pPr>
      <a:lvl6pPr indent="1142941" defTabSz="584170">
        <a:defRPr sz="5000">
          <a:latin typeface="+mn-lt"/>
          <a:ea typeface="+mn-ea"/>
          <a:cs typeface="+mn-cs"/>
          <a:sym typeface="Helvetica Neue Light"/>
        </a:defRPr>
      </a:lvl6pPr>
      <a:lvl7pPr indent="1371530" defTabSz="584170">
        <a:defRPr sz="5000">
          <a:latin typeface="+mn-lt"/>
          <a:ea typeface="+mn-ea"/>
          <a:cs typeface="+mn-cs"/>
          <a:sym typeface="Helvetica Neue Light"/>
        </a:defRPr>
      </a:lvl7pPr>
      <a:lvl8pPr indent="1600119" defTabSz="584170">
        <a:defRPr sz="5000">
          <a:latin typeface="+mn-lt"/>
          <a:ea typeface="+mn-ea"/>
          <a:cs typeface="+mn-cs"/>
          <a:sym typeface="Helvetica Neue Light"/>
        </a:defRPr>
      </a:lvl8pPr>
      <a:lvl9pPr indent="1828706" defTabSz="584170">
        <a:defRPr sz="5000">
          <a:latin typeface="+mn-lt"/>
          <a:ea typeface="+mn-ea"/>
          <a:cs typeface="+mn-cs"/>
          <a:sym typeface="Helvetica Neue Light"/>
        </a:defRPr>
      </a:lvl9pPr>
    </p:titleStyle>
    <p:bodyStyle>
      <a:lvl1pPr marL="7938" indent="0" algn="l" defTabSz="584170">
        <a:spcBef>
          <a:spcPts val="1600"/>
        </a:spcBef>
        <a:buClr>
          <a:schemeClr val="accent2">
            <a:lumMod val="75000"/>
          </a:schemeClr>
        </a:buClr>
        <a:buSzPct val="85000"/>
        <a:buFontTx/>
        <a:buNone/>
        <a:tabLst/>
        <a:defRPr lang="en-US" sz="24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1pPr>
      <a:lvl2pPr marL="7938" indent="0" defTabSz="584170">
        <a:spcBef>
          <a:spcPts val="1600"/>
        </a:spcBef>
        <a:buClr>
          <a:schemeClr val="accent2">
            <a:lumMod val="75000"/>
          </a:schemeClr>
        </a:buClr>
        <a:buSzPct val="100000"/>
        <a:buFont typeface="Arial" panose="020B0604020202020204"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2pPr>
      <a:lvl3pPr marL="7938" indent="0" defTabSz="584170">
        <a:spcBef>
          <a:spcPts val="1600"/>
        </a:spcBef>
        <a:buClr>
          <a:schemeClr val="accent2">
            <a:lumMod val="75000"/>
          </a:schemeClr>
        </a:buClr>
        <a:buSzPct val="85000"/>
        <a:buFont typeface="Arial"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3pPr>
      <a:lvl4pPr marL="7938" indent="0" defTabSz="584170">
        <a:spcBef>
          <a:spcPts val="1600"/>
        </a:spcBef>
        <a:buClr>
          <a:schemeClr val="accent2">
            <a:lumMod val="75000"/>
          </a:schemeClr>
        </a:buClr>
        <a:buSzPct val="85000"/>
        <a:buFont typeface="Arial" pitchFamily="34" charset="0"/>
        <a:buNone/>
        <a:tabLst/>
        <a:defRPr lang="en-US" sz="2000" b="0" i="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4pPr>
      <a:lvl5pPr marL="7938" indent="0" defTabSz="584170">
        <a:spcBef>
          <a:spcPts val="1600"/>
        </a:spcBef>
        <a:buClr>
          <a:schemeClr val="accent2">
            <a:lumMod val="75000"/>
          </a:schemeClr>
        </a:buClr>
        <a:buSzPct val="85000"/>
        <a:buFont typeface="Arial" pitchFamily="34" charset="0"/>
        <a:buNone/>
        <a:tabLst/>
        <a:defRPr lang="en-US" sz="2000" cap="none" spc="0" baseline="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5pPr>
      <a:lvl6pPr marL="2048668" indent="-657068" defTabSz="584170">
        <a:spcBef>
          <a:spcPts val="1600"/>
        </a:spcBef>
        <a:buSzPct val="85000"/>
        <a:buFont typeface="Gill Sans"/>
        <a:buBlip>
          <a:blip r:embed="rId13"/>
        </a:buBlip>
        <a:defRPr sz="2100">
          <a:latin typeface="+mn-lt"/>
          <a:ea typeface="+mn-ea"/>
          <a:cs typeface="+mn-cs"/>
          <a:sym typeface="Helvetica Neue Light"/>
        </a:defRPr>
      </a:lvl6pPr>
      <a:lvl7pPr marL="2404250" indent="-657068" defTabSz="584170">
        <a:spcBef>
          <a:spcPts val="1600"/>
        </a:spcBef>
        <a:buSzPct val="85000"/>
        <a:buFont typeface="Gill Sans"/>
        <a:buBlip>
          <a:blip r:embed="rId13"/>
        </a:buBlip>
        <a:defRPr sz="2100">
          <a:latin typeface="+mn-lt"/>
          <a:ea typeface="+mn-ea"/>
          <a:cs typeface="+mn-cs"/>
          <a:sym typeface="Helvetica Neue Light"/>
        </a:defRPr>
      </a:lvl7pPr>
      <a:lvl8pPr marL="2759832" indent="-657068" defTabSz="584170">
        <a:spcBef>
          <a:spcPts val="1600"/>
        </a:spcBef>
        <a:buSzPct val="85000"/>
        <a:buFont typeface="Gill Sans"/>
        <a:buBlip>
          <a:blip r:embed="rId13"/>
        </a:buBlip>
        <a:defRPr sz="2100">
          <a:latin typeface="+mn-lt"/>
          <a:ea typeface="+mn-ea"/>
          <a:cs typeface="+mn-cs"/>
          <a:sym typeface="Helvetica Neue Light"/>
        </a:defRPr>
      </a:lvl8pPr>
      <a:lvl9pPr marL="3115413" indent="-657068" defTabSz="584170">
        <a:spcBef>
          <a:spcPts val="1600"/>
        </a:spcBef>
        <a:buSzPct val="85000"/>
        <a:buFont typeface="Gill Sans"/>
        <a:buBlip>
          <a:blip r:embed="rId13"/>
        </a:buBlip>
        <a:defRPr sz="2100">
          <a:latin typeface="+mn-lt"/>
          <a:ea typeface="+mn-ea"/>
          <a:cs typeface="+mn-cs"/>
          <a:sym typeface="Helvetica Neue Light"/>
        </a:defRPr>
      </a:lvl9pPr>
    </p:bodyStyle>
    <p:otherStyle>
      <a:lvl1pPr algn="r" defTabSz="584170">
        <a:defRPr sz="7500" b="1">
          <a:solidFill>
            <a:schemeClr val="tx1"/>
          </a:solidFill>
          <a:latin typeface="+mn-lt"/>
          <a:ea typeface="+mn-ea"/>
          <a:cs typeface="+mn-cs"/>
          <a:sym typeface="Helvetica Neue"/>
        </a:defRPr>
      </a:lvl1pPr>
      <a:lvl2pPr indent="228589" algn="r" defTabSz="584170">
        <a:defRPr sz="7500" b="1">
          <a:solidFill>
            <a:schemeClr val="tx1"/>
          </a:solidFill>
          <a:latin typeface="+mn-lt"/>
          <a:ea typeface="+mn-ea"/>
          <a:cs typeface="+mn-cs"/>
          <a:sym typeface="Helvetica Neue"/>
        </a:defRPr>
      </a:lvl2pPr>
      <a:lvl3pPr indent="457176" algn="r" defTabSz="584170">
        <a:defRPr sz="7500" b="1">
          <a:solidFill>
            <a:schemeClr val="tx1"/>
          </a:solidFill>
          <a:latin typeface="+mn-lt"/>
          <a:ea typeface="+mn-ea"/>
          <a:cs typeface="+mn-cs"/>
          <a:sym typeface="Helvetica Neue"/>
        </a:defRPr>
      </a:lvl3pPr>
      <a:lvl4pPr indent="685765" algn="r" defTabSz="584170">
        <a:defRPr sz="7500" b="1">
          <a:solidFill>
            <a:schemeClr val="tx1"/>
          </a:solidFill>
          <a:latin typeface="+mn-lt"/>
          <a:ea typeface="+mn-ea"/>
          <a:cs typeface="+mn-cs"/>
          <a:sym typeface="Helvetica Neue"/>
        </a:defRPr>
      </a:lvl4pPr>
      <a:lvl5pPr indent="914354" algn="r" defTabSz="584170">
        <a:defRPr sz="7500" b="1">
          <a:solidFill>
            <a:schemeClr val="tx1"/>
          </a:solidFill>
          <a:latin typeface="+mn-lt"/>
          <a:ea typeface="+mn-ea"/>
          <a:cs typeface="+mn-cs"/>
          <a:sym typeface="Helvetica Neue"/>
        </a:defRPr>
      </a:lvl5pPr>
      <a:lvl6pPr indent="1142941" algn="r" defTabSz="584170">
        <a:defRPr sz="7500" b="1">
          <a:solidFill>
            <a:schemeClr val="tx1"/>
          </a:solidFill>
          <a:latin typeface="+mn-lt"/>
          <a:ea typeface="+mn-ea"/>
          <a:cs typeface="+mn-cs"/>
          <a:sym typeface="Helvetica Neue"/>
        </a:defRPr>
      </a:lvl6pPr>
      <a:lvl7pPr indent="1371530" algn="r" defTabSz="584170">
        <a:defRPr sz="7500" b="1">
          <a:solidFill>
            <a:schemeClr val="tx1"/>
          </a:solidFill>
          <a:latin typeface="+mn-lt"/>
          <a:ea typeface="+mn-ea"/>
          <a:cs typeface="+mn-cs"/>
          <a:sym typeface="Helvetica Neue"/>
        </a:defRPr>
      </a:lvl7pPr>
      <a:lvl8pPr indent="1600119" algn="r" defTabSz="584170">
        <a:defRPr sz="7500" b="1">
          <a:solidFill>
            <a:schemeClr val="tx1"/>
          </a:solidFill>
          <a:latin typeface="+mn-lt"/>
          <a:ea typeface="+mn-ea"/>
          <a:cs typeface="+mn-cs"/>
          <a:sym typeface="Helvetica Neue"/>
        </a:defRPr>
      </a:lvl8pPr>
      <a:lvl9pPr indent="1828706" algn="r" defTabSz="584170">
        <a:defRPr sz="7500" b="1">
          <a:solidFill>
            <a:schemeClr val="tx1"/>
          </a:solidFill>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dirty="0"/>
              <a:t>Cover Options and Closing Slide</a:t>
            </a:r>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429379297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26" r:id="rId4"/>
  </p:sldLayoutIdLst>
  <p:transition spd="slow">
    <p:push dir="r"/>
  </p:transition>
  <p:txStyles>
    <p:titleStyle>
      <a:lvl1pPr algn="l" defTabSz="457200" rtl="0" eaLnBrk="1" latinLnBrk="0" hangingPunct="1">
        <a:spcBef>
          <a:spcPct val="0"/>
        </a:spcBef>
        <a:buNone/>
        <a:defRPr sz="4800" b="1" i="0" kern="1200">
          <a:solidFill>
            <a:schemeClr val="accent1"/>
          </a:solidFill>
          <a:latin typeface="+mj-lt"/>
          <a:ea typeface="+mj-ea"/>
          <a:cs typeface="+mj-cs"/>
        </a:defRPr>
      </a:lvl1pPr>
    </p:titleStyle>
    <p:bodyStyle>
      <a:lvl1pPr marL="7938" indent="0" algn="l" defTabSz="457200" rtl="0" eaLnBrk="1" latinLnBrk="0" hangingPunct="1">
        <a:spcBef>
          <a:spcPct val="20000"/>
        </a:spcBef>
        <a:buFont typeface="Arial"/>
        <a:buNone/>
        <a:tabLst/>
        <a:defRPr sz="3200" kern="1200">
          <a:solidFill>
            <a:schemeClr val="tx1">
              <a:lumMod val="50000"/>
            </a:schemeClr>
          </a:solidFill>
          <a:latin typeface="+mn-lt"/>
          <a:ea typeface="+mn-ea"/>
          <a:cs typeface="+mn-cs"/>
        </a:defRPr>
      </a:lvl1pPr>
      <a:lvl2pPr marL="7938" indent="0" algn="l" defTabSz="457200" rtl="0" eaLnBrk="1" latinLnBrk="0" hangingPunct="1">
        <a:spcBef>
          <a:spcPct val="20000"/>
        </a:spcBef>
        <a:buFont typeface="Arial"/>
        <a:buNone/>
        <a:tabLst/>
        <a:defRPr sz="2800" kern="1200">
          <a:solidFill>
            <a:schemeClr val="tx1">
              <a:lumMod val="50000"/>
            </a:schemeClr>
          </a:solidFill>
          <a:latin typeface="+mn-lt"/>
          <a:ea typeface="+mn-ea"/>
          <a:cs typeface="+mn-cs"/>
        </a:defRPr>
      </a:lvl2pPr>
      <a:lvl3pPr marL="7938" indent="0" algn="l" defTabSz="457200" rtl="0" eaLnBrk="1" latinLnBrk="0" hangingPunct="1">
        <a:spcBef>
          <a:spcPct val="20000"/>
        </a:spcBef>
        <a:buFont typeface="Arial"/>
        <a:buNone/>
        <a:tabLst/>
        <a:defRPr sz="2400" kern="1200">
          <a:solidFill>
            <a:schemeClr val="tx1">
              <a:lumMod val="50000"/>
            </a:schemeClr>
          </a:solidFill>
          <a:latin typeface="+mn-lt"/>
          <a:ea typeface="+mn-ea"/>
          <a:cs typeface="+mn-cs"/>
        </a:defRPr>
      </a:lvl3pPr>
      <a:lvl4pPr marL="7938" indent="0" algn="l" defTabSz="457200" rtl="0" eaLnBrk="1" latinLnBrk="0" hangingPunct="1">
        <a:spcBef>
          <a:spcPct val="20000"/>
        </a:spcBef>
        <a:buFont typeface="Arial"/>
        <a:buNone/>
        <a:tabLst/>
        <a:defRPr sz="2000" kern="1200">
          <a:solidFill>
            <a:schemeClr val="tx1">
              <a:lumMod val="50000"/>
            </a:schemeClr>
          </a:solidFill>
          <a:latin typeface="+mn-lt"/>
          <a:ea typeface="+mn-ea"/>
          <a:cs typeface="+mn-cs"/>
        </a:defRPr>
      </a:lvl4pPr>
      <a:lvl5pPr marL="7938" indent="0" algn="l" defTabSz="457200" rtl="0" eaLnBrk="1" latinLnBrk="0" hangingPunct="1">
        <a:spcBef>
          <a:spcPct val="20000"/>
        </a:spcBef>
        <a:buFont typeface="Arial"/>
        <a:buNone/>
        <a:tabLst/>
        <a:defRPr sz="20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SOLID SAWN LUMBER </a:t>
            </a:r>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p:txBody>
          <a:bodyPr/>
          <a:lstStyle/>
          <a:p>
            <a:r>
              <a:rPr lang="en-US" b="1" cap="all" dirty="0"/>
              <a:t>Awareness Guide</a:t>
            </a:r>
          </a:p>
        </p:txBody>
      </p:sp>
      <p:sp>
        <p:nvSpPr>
          <p:cNvPr id="5" name="Text Placeholder 4"/>
          <p:cNvSpPr>
            <a:spLocks noGrp="1"/>
          </p:cNvSpPr>
          <p:nvPr>
            <p:ph type="body" sz="quarter" idx="14"/>
          </p:nvPr>
        </p:nvSpPr>
        <p:spPr/>
        <p:txBody>
          <a:bodyPr/>
          <a:lstStyle/>
          <a:p>
            <a:r>
              <a:rPr lang="en-US" dirty="0"/>
              <a:t>Ray O’Brocki, CBO</a:t>
            </a:r>
          </a:p>
          <a:p>
            <a:r>
              <a:rPr lang="en-US" dirty="0"/>
              <a:t>Manager - Fire Service Relations</a:t>
            </a:r>
          </a:p>
          <a:p>
            <a:r>
              <a:rPr lang="en-US" dirty="0"/>
              <a:t>American Wood Council</a:t>
            </a:r>
          </a:p>
        </p:txBody>
      </p:sp>
    </p:spTree>
    <p:extLst>
      <p:ext uri="{BB962C8B-B14F-4D97-AF65-F5344CB8AC3E}">
        <p14:creationId xmlns:p14="http://schemas.microsoft.com/office/powerpoint/2010/main" val="29449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35229" y="1438099"/>
            <a:ext cx="5867172" cy="6273916"/>
          </a:xfrm>
        </p:spPr>
        <p:txBody>
          <a:bodyPr/>
          <a:lstStyle/>
          <a:p>
            <a:r>
              <a:rPr lang="en-US" sz="2800" b="1" i="1" dirty="0"/>
              <a:t>Western Platform</a:t>
            </a:r>
          </a:p>
          <a:p>
            <a:r>
              <a:rPr lang="en-US" sz="2400" dirty="0"/>
              <a:t>In platform-frame construction, floor joists are sheathed with sub-flooring, such as plywood or oriented strand board. </a:t>
            </a:r>
          </a:p>
          <a:p>
            <a:r>
              <a:rPr lang="en-US" sz="2400" dirty="0"/>
              <a:t>Prior to volume production of plywood, most floor and roof sheathing consisted of diagonal wood boards. </a:t>
            </a:r>
          </a:p>
          <a:p>
            <a:r>
              <a:rPr lang="en-US" sz="2400" dirty="0"/>
              <a:t>This creates a “platform” upon which exterior walls and interior partitions are constructed </a:t>
            </a:r>
          </a:p>
        </p:txBody>
      </p:sp>
      <p:sp>
        <p:nvSpPr>
          <p:cNvPr id="8" name="Title 7">
            <a:extLst>
              <a:ext uri="{FF2B5EF4-FFF2-40B4-BE49-F238E27FC236}">
                <a16:creationId xmlns:a16="http://schemas.microsoft.com/office/drawing/2014/main" id="{A59AC208-5024-45A0-A352-9C4AE3F553A2}"/>
              </a:ext>
            </a:extLst>
          </p:cNvPr>
          <p:cNvSpPr>
            <a:spLocks noGrp="1"/>
          </p:cNvSpPr>
          <p:nvPr>
            <p:ph type="title"/>
          </p:nvPr>
        </p:nvSpPr>
        <p:spPr/>
        <p:txBody>
          <a:bodyPr/>
          <a:lstStyle/>
          <a:p>
            <a:r>
              <a:rPr lang="en-US" dirty="0"/>
              <a:t>Methods of Wood Construction</a:t>
            </a:r>
          </a:p>
        </p:txBody>
      </p:sp>
      <p:pic>
        <p:nvPicPr>
          <p:cNvPr id="2" name="Picture 1">
            <a:extLst>
              <a:ext uri="{FF2B5EF4-FFF2-40B4-BE49-F238E27FC236}">
                <a16:creationId xmlns:a16="http://schemas.microsoft.com/office/drawing/2014/main" id="{B1EB8B1B-E3AB-4A1D-A7A0-AB1182EB2CCB}"/>
              </a:ext>
            </a:extLst>
          </p:cNvPr>
          <p:cNvPicPr>
            <a:picLocks noChangeAspect="1"/>
          </p:cNvPicPr>
          <p:nvPr/>
        </p:nvPicPr>
        <p:blipFill>
          <a:blip r:embed="rId3"/>
          <a:stretch>
            <a:fillRect/>
          </a:stretch>
        </p:blipFill>
        <p:spPr>
          <a:xfrm>
            <a:off x="7448699" y="1920815"/>
            <a:ext cx="4352925" cy="5791200"/>
          </a:xfrm>
          <a:prstGeom prst="rect">
            <a:avLst/>
          </a:prstGeom>
        </p:spPr>
      </p:pic>
    </p:spTree>
    <p:extLst>
      <p:ext uri="{BB962C8B-B14F-4D97-AF65-F5344CB8AC3E}">
        <p14:creationId xmlns:p14="http://schemas.microsoft.com/office/powerpoint/2010/main" val="210484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35229" y="1438099"/>
            <a:ext cx="5867172" cy="6273916"/>
          </a:xfrm>
        </p:spPr>
        <p:txBody>
          <a:bodyPr/>
          <a:lstStyle/>
          <a:p>
            <a:r>
              <a:rPr lang="en-US" sz="2800" b="1" i="1" dirty="0"/>
              <a:t>Western Platform</a:t>
            </a:r>
          </a:p>
          <a:p>
            <a:r>
              <a:rPr lang="en-US" sz="2400" dirty="0"/>
              <a:t>In platform systems, it is common practice to assemble wall framing flat on the floor and tilt the wall section into place. </a:t>
            </a:r>
          </a:p>
          <a:p>
            <a:r>
              <a:rPr lang="en-US" sz="2400" dirty="0"/>
              <a:t>The sole plate of the wall is fastened through the subfloor into the framing beneath. </a:t>
            </a:r>
          </a:p>
          <a:p>
            <a:r>
              <a:rPr lang="en-US" sz="2400" dirty="0"/>
              <a:t>Today this is the most popular type of construction used in homebuilding. It provides a work surface at each floor level and is readily adapted to various methods of prefabrication. </a:t>
            </a:r>
          </a:p>
        </p:txBody>
      </p:sp>
      <p:sp>
        <p:nvSpPr>
          <p:cNvPr id="8" name="Title 7">
            <a:extLst>
              <a:ext uri="{FF2B5EF4-FFF2-40B4-BE49-F238E27FC236}">
                <a16:creationId xmlns:a16="http://schemas.microsoft.com/office/drawing/2014/main" id="{A59AC208-5024-45A0-A352-9C4AE3F553A2}"/>
              </a:ext>
            </a:extLst>
          </p:cNvPr>
          <p:cNvSpPr>
            <a:spLocks noGrp="1"/>
          </p:cNvSpPr>
          <p:nvPr>
            <p:ph type="title"/>
          </p:nvPr>
        </p:nvSpPr>
        <p:spPr/>
        <p:txBody>
          <a:bodyPr/>
          <a:lstStyle/>
          <a:p>
            <a:r>
              <a:rPr lang="en-US" dirty="0"/>
              <a:t>Methods of Wood Construction</a:t>
            </a:r>
          </a:p>
        </p:txBody>
      </p:sp>
      <p:pic>
        <p:nvPicPr>
          <p:cNvPr id="4" name="Picture 3">
            <a:extLst>
              <a:ext uri="{FF2B5EF4-FFF2-40B4-BE49-F238E27FC236}">
                <a16:creationId xmlns:a16="http://schemas.microsoft.com/office/drawing/2014/main" id="{FC2D638C-ACBC-4522-BCAC-EEBB20AC4A25}"/>
              </a:ext>
            </a:extLst>
          </p:cNvPr>
          <p:cNvPicPr>
            <a:picLocks noChangeAspect="1"/>
          </p:cNvPicPr>
          <p:nvPr/>
        </p:nvPicPr>
        <p:blipFill>
          <a:blip r:embed="rId3"/>
          <a:stretch>
            <a:fillRect/>
          </a:stretch>
        </p:blipFill>
        <p:spPr>
          <a:xfrm>
            <a:off x="6502402" y="2656936"/>
            <a:ext cx="5867170" cy="4416724"/>
          </a:xfrm>
          <a:prstGeom prst="rect">
            <a:avLst/>
          </a:prstGeom>
        </p:spPr>
      </p:pic>
    </p:spTree>
    <p:extLst>
      <p:ext uri="{BB962C8B-B14F-4D97-AF65-F5344CB8AC3E}">
        <p14:creationId xmlns:p14="http://schemas.microsoft.com/office/powerpoint/2010/main" val="2044460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35229" y="1438099"/>
            <a:ext cx="5867172" cy="6273916"/>
          </a:xfrm>
        </p:spPr>
        <p:txBody>
          <a:bodyPr/>
          <a:lstStyle/>
          <a:p>
            <a:r>
              <a:rPr lang="en-US" sz="2800" b="1" i="1" dirty="0"/>
              <a:t>Western Platform</a:t>
            </a:r>
          </a:p>
          <a:p>
            <a:r>
              <a:rPr lang="en-US" sz="2400" dirty="0"/>
              <a:t>For the fire service, platform construction provides a structural frame that is fire blocked by virtue of the style of construction—the wall sole plates and top plates isolate the horizontal floor cavity from the vertical wall cavity, as required by building codes.</a:t>
            </a:r>
          </a:p>
        </p:txBody>
      </p:sp>
      <p:sp>
        <p:nvSpPr>
          <p:cNvPr id="8" name="Title 7">
            <a:extLst>
              <a:ext uri="{FF2B5EF4-FFF2-40B4-BE49-F238E27FC236}">
                <a16:creationId xmlns:a16="http://schemas.microsoft.com/office/drawing/2014/main" id="{A59AC208-5024-45A0-A352-9C4AE3F553A2}"/>
              </a:ext>
            </a:extLst>
          </p:cNvPr>
          <p:cNvSpPr>
            <a:spLocks noGrp="1"/>
          </p:cNvSpPr>
          <p:nvPr>
            <p:ph type="title"/>
          </p:nvPr>
        </p:nvSpPr>
        <p:spPr/>
        <p:txBody>
          <a:bodyPr/>
          <a:lstStyle/>
          <a:p>
            <a:r>
              <a:rPr lang="en-US" dirty="0"/>
              <a:t>Methods of Wood Construction</a:t>
            </a:r>
          </a:p>
        </p:txBody>
      </p:sp>
      <p:pic>
        <p:nvPicPr>
          <p:cNvPr id="2" name="Picture 1">
            <a:extLst>
              <a:ext uri="{FF2B5EF4-FFF2-40B4-BE49-F238E27FC236}">
                <a16:creationId xmlns:a16="http://schemas.microsoft.com/office/drawing/2014/main" id="{D7887099-6C19-4B4C-BA0D-6AC381636015}"/>
              </a:ext>
            </a:extLst>
          </p:cNvPr>
          <p:cNvPicPr>
            <a:picLocks noChangeAspect="1"/>
          </p:cNvPicPr>
          <p:nvPr/>
        </p:nvPicPr>
        <p:blipFill>
          <a:blip r:embed="rId3"/>
          <a:stretch>
            <a:fillRect/>
          </a:stretch>
        </p:blipFill>
        <p:spPr>
          <a:xfrm>
            <a:off x="6637906" y="2058478"/>
            <a:ext cx="5905500" cy="5981700"/>
          </a:xfrm>
          <a:prstGeom prst="rect">
            <a:avLst/>
          </a:prstGeom>
        </p:spPr>
      </p:pic>
      <p:sp>
        <p:nvSpPr>
          <p:cNvPr id="5" name="TextBox 4">
            <a:extLst>
              <a:ext uri="{FF2B5EF4-FFF2-40B4-BE49-F238E27FC236}">
                <a16:creationId xmlns:a16="http://schemas.microsoft.com/office/drawing/2014/main" id="{21A003B6-6321-49CE-9F39-7A7F8C79E9AD}"/>
              </a:ext>
            </a:extLst>
          </p:cNvPr>
          <p:cNvSpPr txBox="1"/>
          <p:nvPr/>
        </p:nvSpPr>
        <p:spPr>
          <a:xfrm>
            <a:off x="5917721" y="8107299"/>
            <a:ext cx="6883879"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2000" dirty="0"/>
              <a:t>OSB floor and wall sheathing is combined with lumber floor joists, wall studs and headers in this traditional whole-house framing package.</a:t>
            </a:r>
            <a:endParaRPr kumimoji="0" lang="en-US" sz="20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3425835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35229" y="1438099"/>
            <a:ext cx="5867172" cy="6273916"/>
          </a:xfrm>
        </p:spPr>
        <p:txBody>
          <a:bodyPr/>
          <a:lstStyle/>
          <a:p>
            <a:r>
              <a:rPr lang="en-US" sz="2800" b="1" i="1" dirty="0"/>
              <a:t>Western Platform</a:t>
            </a:r>
          </a:p>
          <a:p>
            <a:r>
              <a:rPr lang="en-US" sz="2400" dirty="0"/>
              <a:t>Platform construction provides a structural frame that is fire blocked by virtue of the style of construction—the wall sole plates and top plates isolate the horizontal floor cavity from the vertical wall cavity, as required by building codes.</a:t>
            </a:r>
          </a:p>
          <a:p>
            <a:r>
              <a:rPr lang="en-US" sz="2400" dirty="0"/>
              <a:t>The top plates of the wall prevent movement of fire into the floor cavity. Similarly, the top and sole plates of the wall above prevent fire spread from the floor joist cavity into the walls.</a:t>
            </a:r>
          </a:p>
        </p:txBody>
      </p:sp>
      <p:sp>
        <p:nvSpPr>
          <p:cNvPr id="8" name="Title 7">
            <a:extLst>
              <a:ext uri="{FF2B5EF4-FFF2-40B4-BE49-F238E27FC236}">
                <a16:creationId xmlns:a16="http://schemas.microsoft.com/office/drawing/2014/main" id="{A59AC208-5024-45A0-A352-9C4AE3F553A2}"/>
              </a:ext>
            </a:extLst>
          </p:cNvPr>
          <p:cNvSpPr>
            <a:spLocks noGrp="1"/>
          </p:cNvSpPr>
          <p:nvPr>
            <p:ph type="title"/>
          </p:nvPr>
        </p:nvSpPr>
        <p:spPr/>
        <p:txBody>
          <a:bodyPr/>
          <a:lstStyle/>
          <a:p>
            <a:r>
              <a:rPr lang="en-US" dirty="0"/>
              <a:t>Methods of Wood Construction</a:t>
            </a:r>
          </a:p>
        </p:txBody>
      </p:sp>
      <p:pic>
        <p:nvPicPr>
          <p:cNvPr id="4" name="Picture 3">
            <a:extLst>
              <a:ext uri="{FF2B5EF4-FFF2-40B4-BE49-F238E27FC236}">
                <a16:creationId xmlns:a16="http://schemas.microsoft.com/office/drawing/2014/main" id="{A1585841-0409-43EB-9CAF-043F6C2BE38E}"/>
              </a:ext>
            </a:extLst>
          </p:cNvPr>
          <p:cNvPicPr>
            <a:picLocks noChangeAspect="1"/>
          </p:cNvPicPr>
          <p:nvPr/>
        </p:nvPicPr>
        <p:blipFill>
          <a:blip r:embed="rId3"/>
          <a:stretch>
            <a:fillRect/>
          </a:stretch>
        </p:blipFill>
        <p:spPr>
          <a:xfrm>
            <a:off x="7090343" y="3000375"/>
            <a:ext cx="5000625" cy="3752850"/>
          </a:xfrm>
          <a:prstGeom prst="rect">
            <a:avLst/>
          </a:prstGeom>
        </p:spPr>
      </p:pic>
    </p:spTree>
    <p:extLst>
      <p:ext uri="{BB962C8B-B14F-4D97-AF65-F5344CB8AC3E}">
        <p14:creationId xmlns:p14="http://schemas.microsoft.com/office/powerpoint/2010/main" val="85833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Fireblocking and Draftstopping</a:t>
            </a:r>
          </a:p>
        </p:txBody>
      </p:sp>
      <p:sp>
        <p:nvSpPr>
          <p:cNvPr id="3" name="TextBox 2">
            <a:extLst>
              <a:ext uri="{FF2B5EF4-FFF2-40B4-BE49-F238E27FC236}">
                <a16:creationId xmlns:a16="http://schemas.microsoft.com/office/drawing/2014/main" id="{98BA3561-69E2-4CCD-9569-9F1D9564E211}"/>
              </a:ext>
            </a:extLst>
          </p:cNvPr>
          <p:cNvSpPr txBox="1"/>
          <p:nvPr/>
        </p:nvSpPr>
        <p:spPr>
          <a:xfrm>
            <a:off x="454851" y="1578954"/>
            <a:ext cx="9717849" cy="31188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Fireblocking: is a material installed to prevent the spread of fire within or between vertical and horizontal spaces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Draftstopping: is a material installed to divide hollow floor and roof assemblies into multiple compartments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p:txBody>
      </p:sp>
      <p:sp>
        <p:nvSpPr>
          <p:cNvPr id="6" name="TextBox 5">
            <a:extLst>
              <a:ext uri="{FF2B5EF4-FFF2-40B4-BE49-F238E27FC236}">
                <a16:creationId xmlns:a16="http://schemas.microsoft.com/office/drawing/2014/main" id="{8613C76B-6B6B-47B4-8932-366570009AA0}"/>
              </a:ext>
            </a:extLst>
          </p:cNvPr>
          <p:cNvSpPr txBox="1"/>
          <p:nvPr/>
        </p:nvSpPr>
        <p:spPr>
          <a:xfrm>
            <a:off x="7136572" y="9070644"/>
            <a:ext cx="536563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Neue Light"/>
              </a:rPr>
              <a:t>Courtesy of www.constructionprotips.com</a:t>
            </a:r>
          </a:p>
        </p:txBody>
      </p:sp>
      <p:pic>
        <p:nvPicPr>
          <p:cNvPr id="8" name="Picture 7">
            <a:extLst>
              <a:ext uri="{FF2B5EF4-FFF2-40B4-BE49-F238E27FC236}">
                <a16:creationId xmlns:a16="http://schemas.microsoft.com/office/drawing/2014/main" id="{1D674B72-2384-4046-BB9D-50BDABE68D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7462" y="4005980"/>
            <a:ext cx="5064664" cy="5064664"/>
          </a:xfrm>
          <a:prstGeom prst="rect">
            <a:avLst/>
          </a:prstGeom>
        </p:spPr>
      </p:pic>
    </p:spTree>
    <p:extLst>
      <p:ext uri="{BB962C8B-B14F-4D97-AF65-F5344CB8AC3E}">
        <p14:creationId xmlns:p14="http://schemas.microsoft.com/office/powerpoint/2010/main" val="161835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Fireblocking and Draftstopping</a:t>
            </a:r>
          </a:p>
        </p:txBody>
      </p:sp>
      <p:sp>
        <p:nvSpPr>
          <p:cNvPr id="3" name="TextBox 2">
            <a:extLst>
              <a:ext uri="{FF2B5EF4-FFF2-40B4-BE49-F238E27FC236}">
                <a16:creationId xmlns:a16="http://schemas.microsoft.com/office/drawing/2014/main" id="{98BA3561-69E2-4CCD-9569-9F1D9564E211}"/>
              </a:ext>
            </a:extLst>
          </p:cNvPr>
          <p:cNvSpPr txBox="1"/>
          <p:nvPr/>
        </p:nvSpPr>
        <p:spPr>
          <a:xfrm>
            <a:off x="468161" y="1236014"/>
            <a:ext cx="11386382" cy="34265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4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rPr>
              <a:t>Building codes typically require fireblocking in stud spaces at ceiling and floor    levels to prevent the vertical spread of fire in concealed spaces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4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rPr>
              <a:t>Horizontal fire blocking is provided by requiring solid blocking of floor joists over points of support and in some cases, at partitions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4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rPr>
              <a:t>Fireblocking in platform construction is inherent with the way walls are framed</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400" dirty="0">
              <a:solidFill>
                <a:srgbClr val="000000"/>
              </a:solidFill>
            </a:endParaRPr>
          </a:p>
        </p:txBody>
      </p:sp>
      <p:pic>
        <p:nvPicPr>
          <p:cNvPr id="1026" name="Picture 2" descr="Image result for draftstopping">
            <a:extLst>
              <a:ext uri="{FF2B5EF4-FFF2-40B4-BE49-F238E27FC236}">
                <a16:creationId xmlns:a16="http://schemas.microsoft.com/office/drawing/2014/main" id="{BE83E71C-CA27-45E9-B654-34A909077C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2486" y="4662593"/>
            <a:ext cx="6873096" cy="4142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6CFA7-8733-43EA-B812-B428A421372E}"/>
              </a:ext>
            </a:extLst>
          </p:cNvPr>
          <p:cNvSpPr txBox="1"/>
          <p:nvPr/>
        </p:nvSpPr>
        <p:spPr>
          <a:xfrm>
            <a:off x="6441063" y="8804965"/>
            <a:ext cx="4375941"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Neue Light"/>
              </a:rPr>
              <a:t>Courtesy </a:t>
            </a:r>
            <a:r>
              <a:rPr kumimoji="0" lang="en-US" sz="1800" b="0" i="0" u="none" strike="noStrike" cap="none" spc="0" normalizeH="0" baseline="0" dirty="0" err="1">
                <a:ln>
                  <a:noFill/>
                </a:ln>
                <a:solidFill>
                  <a:srgbClr val="000000"/>
                </a:solidFill>
                <a:effectLst/>
                <a:uFillTx/>
                <a:latin typeface="+mn-lt"/>
                <a:ea typeface="+mn-ea"/>
                <a:cs typeface="+mn-cs"/>
                <a:sym typeface="Helvetica Neue Light"/>
              </a:rPr>
              <a:t>WoodWorks</a:t>
            </a:r>
            <a:endParaRPr kumimoji="0" lang="en-US" sz="1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121626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Fireblocking and Draftstopping</a:t>
            </a:r>
          </a:p>
        </p:txBody>
      </p:sp>
      <p:sp>
        <p:nvSpPr>
          <p:cNvPr id="3" name="TextBox 2">
            <a:extLst>
              <a:ext uri="{FF2B5EF4-FFF2-40B4-BE49-F238E27FC236}">
                <a16:creationId xmlns:a16="http://schemas.microsoft.com/office/drawing/2014/main" id="{98BA3561-69E2-4CCD-9569-9F1D9564E211}"/>
              </a:ext>
            </a:extLst>
          </p:cNvPr>
          <p:cNvSpPr txBox="1"/>
          <p:nvPr/>
        </p:nvSpPr>
        <p:spPr>
          <a:xfrm>
            <a:off x="454851" y="1381392"/>
            <a:ext cx="11807906" cy="30264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rPr>
              <a:t>Trusses that bear directly on the top plate require no additional firestopping</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4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rPr>
              <a:t>If the truss is top chord bearing or a soffit is constructed, firestopping must be      provided in the wall cavity</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4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rPr>
              <a:t>In residential construction, </a:t>
            </a:r>
            <a:r>
              <a:rPr lang="en-US" sz="2400" dirty="0" err="1">
                <a:solidFill>
                  <a:srgbClr val="000000"/>
                </a:solidFill>
              </a:rPr>
              <a:t>draftstopping</a:t>
            </a:r>
            <a:r>
              <a:rPr lang="en-US" sz="2400" dirty="0">
                <a:solidFill>
                  <a:srgbClr val="000000"/>
                </a:solidFill>
              </a:rPr>
              <a:t> is required at 1,000 square foot intervals when there is usable space above and below the assembly</a:t>
            </a: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000" dirty="0">
              <a:solidFill>
                <a:srgbClr val="000000"/>
              </a:solidFill>
            </a:endParaRPr>
          </a:p>
        </p:txBody>
      </p:sp>
      <p:pic>
        <p:nvPicPr>
          <p:cNvPr id="2050" name="Picture 2" descr="Image result for draftstopping and fireblocking">
            <a:extLst>
              <a:ext uri="{FF2B5EF4-FFF2-40B4-BE49-F238E27FC236}">
                <a16:creationId xmlns:a16="http://schemas.microsoft.com/office/drawing/2014/main" id="{77BA6B2F-2A73-469A-968B-DA7CF54DF0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29301" y="4249991"/>
            <a:ext cx="5842826" cy="48015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5AD50A-9E56-434E-9092-6B48DA3571CE}"/>
              </a:ext>
            </a:extLst>
          </p:cNvPr>
          <p:cNvSpPr txBox="1"/>
          <p:nvPr/>
        </p:nvSpPr>
        <p:spPr>
          <a:xfrm>
            <a:off x="6562743" y="9051552"/>
            <a:ext cx="4375941"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Neue Light"/>
              </a:rPr>
              <a:t>Courtesy </a:t>
            </a:r>
            <a:r>
              <a:rPr kumimoji="0" lang="en-US" sz="1800" b="0" i="0" u="none" strike="noStrike" cap="none" spc="0" normalizeH="0" baseline="0" dirty="0" err="1">
                <a:ln>
                  <a:noFill/>
                </a:ln>
                <a:solidFill>
                  <a:srgbClr val="000000"/>
                </a:solidFill>
                <a:effectLst/>
                <a:uFillTx/>
                <a:latin typeface="+mn-lt"/>
                <a:ea typeface="+mn-ea"/>
                <a:cs typeface="+mn-cs"/>
                <a:sym typeface="Helvetica Neue Light"/>
              </a:rPr>
              <a:t>WoodWorks</a:t>
            </a:r>
            <a:endParaRPr kumimoji="0" lang="en-US" sz="1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2370614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Wood Construction</a:t>
            </a:r>
          </a:p>
        </p:txBody>
      </p:sp>
      <p:pic>
        <p:nvPicPr>
          <p:cNvPr id="3" name="Picture 2">
            <a:extLst>
              <a:ext uri="{FF2B5EF4-FFF2-40B4-BE49-F238E27FC236}">
                <a16:creationId xmlns:a16="http://schemas.microsoft.com/office/drawing/2014/main" id="{5D0C1804-4972-4513-868D-FF3FDF453D87}"/>
              </a:ext>
            </a:extLst>
          </p:cNvPr>
          <p:cNvPicPr>
            <a:picLocks noChangeAspect="1"/>
          </p:cNvPicPr>
          <p:nvPr/>
        </p:nvPicPr>
        <p:blipFill>
          <a:blip r:embed="rId3"/>
          <a:stretch>
            <a:fillRect/>
          </a:stretch>
        </p:blipFill>
        <p:spPr>
          <a:xfrm>
            <a:off x="6256548" y="2421237"/>
            <a:ext cx="5943600" cy="4600575"/>
          </a:xfrm>
          <a:prstGeom prst="rect">
            <a:avLst/>
          </a:prstGeom>
        </p:spPr>
      </p:pic>
      <p:sp>
        <p:nvSpPr>
          <p:cNvPr id="5" name="TextBox 4">
            <a:extLst>
              <a:ext uri="{FF2B5EF4-FFF2-40B4-BE49-F238E27FC236}">
                <a16:creationId xmlns:a16="http://schemas.microsoft.com/office/drawing/2014/main" id="{EF593BC8-0CCE-44E7-9B27-D1B287F2F82B}"/>
              </a:ext>
            </a:extLst>
          </p:cNvPr>
          <p:cNvSpPr txBox="1"/>
          <p:nvPr/>
        </p:nvSpPr>
        <p:spPr>
          <a:xfrm>
            <a:off x="759125" y="1811360"/>
            <a:ext cx="5227607" cy="49346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800" b="1" i="1" dirty="0">
                <a:solidFill>
                  <a:srgbClr val="000000"/>
                </a:solidFill>
              </a:rPr>
              <a:t>Balloon Framing</a:t>
            </a: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In older style balloon-frame construction, exterior wall studs are continuous from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the foundation to the roof. </a:t>
            </a: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First floor joists and exterior wall studs</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both bear on the anchored sill. </a:t>
            </a: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Second-floor joists bear on a minimum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1x4-inch ribbon strip, which has been let</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into the inside edges of exterior wall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studs. </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224135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Wood Construction</a:t>
            </a:r>
          </a:p>
        </p:txBody>
      </p:sp>
      <p:pic>
        <p:nvPicPr>
          <p:cNvPr id="3" name="Picture 2">
            <a:extLst>
              <a:ext uri="{FF2B5EF4-FFF2-40B4-BE49-F238E27FC236}">
                <a16:creationId xmlns:a16="http://schemas.microsoft.com/office/drawing/2014/main" id="{5D0C1804-4972-4513-868D-FF3FDF453D87}"/>
              </a:ext>
            </a:extLst>
          </p:cNvPr>
          <p:cNvPicPr>
            <a:picLocks noChangeAspect="1"/>
          </p:cNvPicPr>
          <p:nvPr/>
        </p:nvPicPr>
        <p:blipFill>
          <a:blip r:embed="rId3"/>
          <a:stretch>
            <a:fillRect/>
          </a:stretch>
        </p:blipFill>
        <p:spPr>
          <a:xfrm>
            <a:off x="6256548" y="2421237"/>
            <a:ext cx="5943600" cy="4600575"/>
          </a:xfrm>
          <a:prstGeom prst="rect">
            <a:avLst/>
          </a:prstGeom>
        </p:spPr>
      </p:pic>
      <p:sp>
        <p:nvSpPr>
          <p:cNvPr id="5" name="TextBox 4">
            <a:extLst>
              <a:ext uri="{FF2B5EF4-FFF2-40B4-BE49-F238E27FC236}">
                <a16:creationId xmlns:a16="http://schemas.microsoft.com/office/drawing/2014/main" id="{EF593BC8-0CCE-44E7-9B27-D1B287F2F82B}"/>
              </a:ext>
            </a:extLst>
          </p:cNvPr>
          <p:cNvSpPr txBox="1"/>
          <p:nvPr/>
        </p:nvSpPr>
        <p:spPr>
          <a:xfrm>
            <a:off x="759125" y="2032397"/>
            <a:ext cx="5227607" cy="45961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800" b="1" i="1" dirty="0">
                <a:solidFill>
                  <a:srgbClr val="000000"/>
                </a:solidFill>
              </a:rPr>
              <a:t>Balloon Framing</a:t>
            </a: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In two-story buildings with brick or stone veneer exteriors, balloon framing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reduces variations in settlement of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framing and the masonry veneer. </a:t>
            </a: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Where exterior walls are solid masonry,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balloon framing of interior bearing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partitions also reduces distortions in door and closet openings in cross walls. </a:t>
            </a: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p:txBody>
      </p:sp>
    </p:spTree>
    <p:extLst>
      <p:ext uri="{BB962C8B-B14F-4D97-AF65-F5344CB8AC3E}">
        <p14:creationId xmlns:p14="http://schemas.microsoft.com/office/powerpoint/2010/main" val="336959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Wood Construction</a:t>
            </a:r>
          </a:p>
        </p:txBody>
      </p:sp>
      <p:pic>
        <p:nvPicPr>
          <p:cNvPr id="3" name="Picture 2">
            <a:extLst>
              <a:ext uri="{FF2B5EF4-FFF2-40B4-BE49-F238E27FC236}">
                <a16:creationId xmlns:a16="http://schemas.microsoft.com/office/drawing/2014/main" id="{5D0C1804-4972-4513-868D-FF3FDF453D87}"/>
              </a:ext>
            </a:extLst>
          </p:cNvPr>
          <p:cNvPicPr>
            <a:picLocks noChangeAspect="1"/>
          </p:cNvPicPr>
          <p:nvPr/>
        </p:nvPicPr>
        <p:blipFill>
          <a:blip r:embed="rId3"/>
          <a:stretch>
            <a:fillRect/>
          </a:stretch>
        </p:blipFill>
        <p:spPr>
          <a:xfrm>
            <a:off x="6256548" y="2421237"/>
            <a:ext cx="5943600" cy="4600575"/>
          </a:xfrm>
          <a:prstGeom prst="rect">
            <a:avLst/>
          </a:prstGeom>
        </p:spPr>
      </p:pic>
      <p:sp>
        <p:nvSpPr>
          <p:cNvPr id="5" name="TextBox 4">
            <a:extLst>
              <a:ext uri="{FF2B5EF4-FFF2-40B4-BE49-F238E27FC236}">
                <a16:creationId xmlns:a16="http://schemas.microsoft.com/office/drawing/2014/main" id="{EF593BC8-0CCE-44E7-9B27-D1B287F2F82B}"/>
              </a:ext>
            </a:extLst>
          </p:cNvPr>
          <p:cNvSpPr txBox="1"/>
          <p:nvPr/>
        </p:nvSpPr>
        <p:spPr>
          <a:xfrm>
            <a:off x="621103" y="1863120"/>
            <a:ext cx="5365630" cy="49346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800" b="1" i="1" dirty="0">
                <a:solidFill>
                  <a:srgbClr val="000000"/>
                </a:solidFill>
              </a:rPr>
              <a:t>Balloon Framing</a:t>
            </a: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Early house construction was “balloon”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framed. This house, undergoing major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renovation, is a good example of balloon  framing. </a:t>
            </a: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Unless firestopping is added, fire within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the wall can easily spread vertically, since there are no top plates. Fire originating in the floor/ceiling assembly can spread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horizontally and eventually vertically </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through the walls</a:t>
            </a:r>
          </a:p>
        </p:txBody>
      </p:sp>
    </p:spTree>
    <p:extLst>
      <p:ext uri="{BB962C8B-B14F-4D97-AF65-F5344CB8AC3E}">
        <p14:creationId xmlns:p14="http://schemas.microsoft.com/office/powerpoint/2010/main" val="4224477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a:t>Purpose of this guide</a:t>
            </a:r>
          </a:p>
        </p:txBody>
      </p:sp>
      <p:sp>
        <p:nvSpPr>
          <p:cNvPr id="7" name="Text Placeholder 6"/>
          <p:cNvSpPr>
            <a:spLocks noGrp="1"/>
          </p:cNvSpPr>
          <p:nvPr>
            <p:ph type="body" sz="quarter" idx="12"/>
          </p:nvPr>
        </p:nvSpPr>
        <p:spPr/>
        <p:txBody>
          <a:bodyPr/>
          <a:lstStyle/>
          <a:p>
            <a:pPr rtl="0">
              <a:spcBef>
                <a:spcPts val="0"/>
              </a:spcBef>
              <a:spcAft>
                <a:spcPts val="0"/>
              </a:spcAft>
            </a:pPr>
            <a:r>
              <a:rPr lang="en-US" dirty="0"/>
              <a:t>The purpose of this Awareness Guide is to provide the fire service with information on the types and properties of solid sawn lumber and how it is used in residential construction</a:t>
            </a:r>
          </a:p>
        </p:txBody>
      </p:sp>
      <p:pic>
        <p:nvPicPr>
          <p:cNvPr id="6" name="Picture Placeholder 5">
            <a:extLst>
              <a:ext uri="{FF2B5EF4-FFF2-40B4-BE49-F238E27FC236}">
                <a16:creationId xmlns:a16="http://schemas.microsoft.com/office/drawing/2014/main" id="{75EBA36D-475B-49A6-9CDC-C38C643C6BC5}"/>
              </a:ext>
            </a:extLst>
          </p:cNvPr>
          <p:cNvPicPr>
            <a:picLocks noGrp="1" noChangeAspect="1"/>
          </p:cNvPicPr>
          <p:nvPr>
            <p:ph type="pic" sz="quarter" idx="13"/>
          </p:nvPr>
        </p:nvPicPr>
        <p:blipFill>
          <a:blip r:embed="rId2"/>
          <a:srcRect t="1659" b="1659"/>
          <a:stretch>
            <a:fillRect/>
          </a:stretch>
        </p:blipFill>
        <p:spPr>
          <a:prstGeom prst="rect">
            <a:avLst/>
          </a:prstGeom>
        </p:spPr>
      </p:pic>
      <p:sp>
        <p:nvSpPr>
          <p:cNvPr id="8" name="TextBox 7">
            <a:extLst>
              <a:ext uri="{FF2B5EF4-FFF2-40B4-BE49-F238E27FC236}">
                <a16:creationId xmlns:a16="http://schemas.microsoft.com/office/drawing/2014/main" id="{B9C29BC1-246E-44BD-BB4A-455373283F64}"/>
              </a:ext>
            </a:extLst>
          </p:cNvPr>
          <p:cNvSpPr txBox="1"/>
          <p:nvPr/>
        </p:nvSpPr>
        <p:spPr>
          <a:xfrm>
            <a:off x="372081" y="7594021"/>
            <a:ext cx="5749365"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Lumber is commonly available in nominal 2“</a:t>
            </a:r>
          </a:p>
          <a:p>
            <a:pPr defTabSz="584200" rtl="0" latinLnBrk="1" hangingPunct="0"/>
            <a:r>
              <a:rPr lang="en-US" sz="2200" dirty="0">
                <a:solidFill>
                  <a:srgbClr val="000000"/>
                </a:solidFill>
              </a:rPr>
              <a:t> thickness and widths of 4" to 12”</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626087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Wood Construction</a:t>
            </a:r>
          </a:p>
        </p:txBody>
      </p:sp>
      <p:sp>
        <p:nvSpPr>
          <p:cNvPr id="5" name="TextBox 4">
            <a:extLst>
              <a:ext uri="{FF2B5EF4-FFF2-40B4-BE49-F238E27FC236}">
                <a16:creationId xmlns:a16="http://schemas.microsoft.com/office/drawing/2014/main" id="{EF593BC8-0CCE-44E7-9B27-D1B287F2F82B}"/>
              </a:ext>
            </a:extLst>
          </p:cNvPr>
          <p:cNvSpPr txBox="1"/>
          <p:nvPr/>
        </p:nvSpPr>
        <p:spPr>
          <a:xfrm>
            <a:off x="621102" y="2801838"/>
            <a:ext cx="6193766" cy="3057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800" b="1" i="1" dirty="0">
                <a:solidFill>
                  <a:srgbClr val="000000"/>
                </a:solidFill>
              </a:rPr>
              <a:t>Balloon Framing- Fireblocking</a:t>
            </a: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defTabSz="584200" rtl="0" fontAlgn="auto" latinLnBrk="1" hangingPunct="0">
              <a:lnSpc>
                <a:spcPct val="100000"/>
              </a:lnSpc>
              <a:spcBef>
                <a:spcPts val="0"/>
              </a:spcBef>
              <a:spcAft>
                <a:spcPts val="0"/>
              </a:spcAft>
              <a:buClrTx/>
              <a:buSzTx/>
              <a:buFontTx/>
              <a:buNone/>
              <a:tabLst/>
            </a:pPr>
            <a:r>
              <a:rPr lang="en-US" sz="2400" dirty="0"/>
              <a:t>In accordance with the recommendations of the American Wood Council and Building </a:t>
            </a:r>
          </a:p>
          <a:p>
            <a:pPr marL="0" marR="0" indent="0" defTabSz="584200" rtl="0" fontAlgn="auto" latinLnBrk="1" hangingPunct="0">
              <a:lnSpc>
                <a:spcPct val="100000"/>
              </a:lnSpc>
              <a:spcBef>
                <a:spcPts val="0"/>
              </a:spcBef>
              <a:spcAft>
                <a:spcPts val="0"/>
              </a:spcAft>
              <a:buClrTx/>
              <a:buSzTx/>
              <a:buFontTx/>
              <a:buNone/>
              <a:tabLst/>
            </a:pPr>
            <a:r>
              <a:rPr lang="en-US" sz="2400" dirty="0"/>
              <a:t>Codes ,fireblocking will be installed in this </a:t>
            </a:r>
          </a:p>
          <a:p>
            <a:pPr marL="0" marR="0" indent="0" defTabSz="584200" rtl="0" fontAlgn="auto" latinLnBrk="1" hangingPunct="0">
              <a:lnSpc>
                <a:spcPct val="100000"/>
              </a:lnSpc>
              <a:spcBef>
                <a:spcPts val="0"/>
              </a:spcBef>
              <a:spcAft>
                <a:spcPts val="0"/>
              </a:spcAft>
              <a:buClrTx/>
              <a:buSzTx/>
              <a:buFontTx/>
              <a:buNone/>
              <a:tabLst/>
            </a:pPr>
            <a:r>
              <a:rPr lang="en-US" sz="2400" dirty="0"/>
              <a:t>balloon framing at the ceiling line and floor </a:t>
            </a:r>
          </a:p>
          <a:p>
            <a:pPr marL="0" marR="0" indent="0" defTabSz="584200" rtl="0" fontAlgn="auto" latinLnBrk="1" hangingPunct="0">
              <a:lnSpc>
                <a:spcPct val="100000"/>
              </a:lnSpc>
              <a:spcBef>
                <a:spcPts val="0"/>
              </a:spcBef>
              <a:spcAft>
                <a:spcPts val="0"/>
              </a:spcAft>
              <a:buClrTx/>
              <a:buSzTx/>
              <a:buFontTx/>
              <a:buNone/>
              <a:tabLst/>
            </a:pPr>
            <a:r>
              <a:rPr lang="en-US" sz="2400" dirty="0"/>
              <a:t>line</a:t>
            </a:r>
            <a:endParaRPr lang="en-US" sz="2400" dirty="0">
              <a:solidFill>
                <a:srgbClr val="000000"/>
              </a:solidFill>
            </a:endParaRPr>
          </a:p>
        </p:txBody>
      </p:sp>
      <p:pic>
        <p:nvPicPr>
          <p:cNvPr id="4" name="Picture 3">
            <a:extLst>
              <a:ext uri="{FF2B5EF4-FFF2-40B4-BE49-F238E27FC236}">
                <a16:creationId xmlns:a16="http://schemas.microsoft.com/office/drawing/2014/main" id="{4206E318-44E1-4CF8-A066-7D7FCD9C57AD}"/>
              </a:ext>
            </a:extLst>
          </p:cNvPr>
          <p:cNvPicPr>
            <a:picLocks noChangeAspect="1"/>
          </p:cNvPicPr>
          <p:nvPr/>
        </p:nvPicPr>
        <p:blipFill>
          <a:blip r:embed="rId3"/>
          <a:stretch>
            <a:fillRect/>
          </a:stretch>
        </p:blipFill>
        <p:spPr>
          <a:xfrm>
            <a:off x="7627968" y="3128476"/>
            <a:ext cx="3752850" cy="3638550"/>
          </a:xfrm>
          <a:prstGeom prst="rect">
            <a:avLst/>
          </a:prstGeom>
        </p:spPr>
      </p:pic>
    </p:spTree>
    <p:extLst>
      <p:ext uri="{BB962C8B-B14F-4D97-AF65-F5344CB8AC3E}">
        <p14:creationId xmlns:p14="http://schemas.microsoft.com/office/powerpoint/2010/main" val="69136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454851" y="1387288"/>
            <a:ext cx="11636060" cy="4979006"/>
          </a:xfrm>
        </p:spPr>
        <p:txBody>
          <a:bodyPr/>
          <a:lstStyle/>
          <a:p>
            <a:pPr>
              <a:spcBef>
                <a:spcPts val="0"/>
              </a:spcBef>
              <a:spcAft>
                <a:spcPts val="0"/>
              </a:spcAft>
            </a:pPr>
            <a:r>
              <a:rPr lang="en-US" sz="2800" b="1" i="1" dirty="0"/>
              <a:t>Dimension Lumber</a:t>
            </a:r>
          </a:p>
          <a:p>
            <a:pPr>
              <a:spcBef>
                <a:spcPts val="0"/>
              </a:spcBef>
              <a:spcAft>
                <a:spcPts val="0"/>
              </a:spcAft>
            </a:pPr>
            <a:endParaRPr lang="en-US" sz="2800" dirty="0"/>
          </a:p>
          <a:p>
            <a:pPr>
              <a:spcBef>
                <a:spcPts val="0"/>
              </a:spcBef>
              <a:spcAft>
                <a:spcPts val="0"/>
              </a:spcAft>
            </a:pPr>
            <a:r>
              <a:rPr lang="en-US" sz="2800" dirty="0"/>
              <a:t>Products of rectangular cross-section that are from 2"to 4" (nominal) in thickness and 2" or more (nominal) in width. </a:t>
            </a:r>
          </a:p>
          <a:p>
            <a:pPr>
              <a:spcBef>
                <a:spcPts val="0"/>
              </a:spcBef>
              <a:spcAft>
                <a:spcPts val="0"/>
              </a:spcAft>
            </a:pPr>
            <a:endParaRPr lang="en-US" sz="2800" dirty="0"/>
          </a:p>
          <a:p>
            <a:pPr>
              <a:spcBef>
                <a:spcPts val="0"/>
              </a:spcBef>
              <a:spcAft>
                <a:spcPts val="0"/>
              </a:spcAft>
            </a:pPr>
            <a:r>
              <a:rPr lang="en-US" sz="2800" dirty="0"/>
              <a:t>Categories and grades of dimension lumber are standardized under the National Grading Rule for Soft-wood Dimension Lumber, which provides standard use categories, grade names, and grade descriptions. </a:t>
            </a:r>
          </a:p>
          <a:p>
            <a:pPr>
              <a:spcBef>
                <a:spcPts val="0"/>
              </a:spcBef>
              <a:spcAft>
                <a:spcPts val="0"/>
              </a:spcAft>
            </a:pPr>
            <a:endParaRPr lang="en-US" sz="2800" dirty="0"/>
          </a:p>
          <a:p>
            <a:pPr>
              <a:spcBef>
                <a:spcPts val="0"/>
              </a:spcBef>
              <a:spcAft>
                <a:spcPts val="0"/>
              </a:spcAft>
            </a:pPr>
            <a:r>
              <a:rPr lang="en-US" sz="2800" dirty="0"/>
              <a:t>These products are sorted and graded as either visually-graded dimension lumber or mechanically-graded dimension lumber.</a:t>
            </a:r>
            <a:endParaRPr lang="en-US" sz="2400" dirty="0"/>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Types and Characteristics of Lumber</a:t>
            </a:r>
          </a:p>
        </p:txBody>
      </p:sp>
      <p:pic>
        <p:nvPicPr>
          <p:cNvPr id="3" name="Picture 2">
            <a:extLst>
              <a:ext uri="{FF2B5EF4-FFF2-40B4-BE49-F238E27FC236}">
                <a16:creationId xmlns:a16="http://schemas.microsoft.com/office/drawing/2014/main" id="{99BCDC7D-4154-4F95-ACF4-A0DC9ACAC842}"/>
              </a:ext>
            </a:extLst>
          </p:cNvPr>
          <p:cNvPicPr>
            <a:picLocks noChangeAspect="1"/>
          </p:cNvPicPr>
          <p:nvPr/>
        </p:nvPicPr>
        <p:blipFill>
          <a:blip r:embed="rId3"/>
          <a:stretch>
            <a:fillRect/>
          </a:stretch>
        </p:blipFill>
        <p:spPr>
          <a:xfrm>
            <a:off x="7407861" y="6334962"/>
            <a:ext cx="3151469" cy="3192133"/>
          </a:xfrm>
          <a:prstGeom prst="rect">
            <a:avLst/>
          </a:prstGeom>
        </p:spPr>
      </p:pic>
    </p:spTree>
    <p:extLst>
      <p:ext uri="{BB962C8B-B14F-4D97-AF65-F5344CB8AC3E}">
        <p14:creationId xmlns:p14="http://schemas.microsoft.com/office/powerpoint/2010/main" val="1554799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454851" y="1621766"/>
            <a:ext cx="6047549" cy="6659592"/>
          </a:xfrm>
        </p:spPr>
        <p:txBody>
          <a:bodyPr/>
          <a:lstStyle/>
          <a:p>
            <a:pPr>
              <a:spcBef>
                <a:spcPts val="0"/>
              </a:spcBef>
              <a:spcAft>
                <a:spcPts val="0"/>
              </a:spcAft>
            </a:pPr>
            <a:r>
              <a:rPr lang="en-US" sz="2800" b="1" i="1" dirty="0"/>
              <a:t>Dimension Lumber</a:t>
            </a:r>
          </a:p>
          <a:p>
            <a:pPr>
              <a:spcBef>
                <a:spcPts val="0"/>
              </a:spcBef>
              <a:spcAft>
                <a:spcPts val="0"/>
              </a:spcAft>
            </a:pPr>
            <a:endParaRPr lang="en-US" sz="2800" dirty="0"/>
          </a:p>
          <a:p>
            <a:pPr>
              <a:spcBef>
                <a:spcPts val="0"/>
              </a:spcBef>
              <a:spcAft>
                <a:spcPts val="0"/>
              </a:spcAft>
            </a:pPr>
            <a:r>
              <a:rPr lang="en-US" sz="2800" dirty="0"/>
              <a:t>Most 2x4 dimension lumber is visually graded and marked with an ink stamp at the mill. The markings on this bunch of lumber provide information to assure the product has the strength for the application.</a:t>
            </a:r>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Types and Characteristics of Lumber</a:t>
            </a:r>
          </a:p>
        </p:txBody>
      </p:sp>
      <p:pic>
        <p:nvPicPr>
          <p:cNvPr id="2" name="Picture 1">
            <a:extLst>
              <a:ext uri="{FF2B5EF4-FFF2-40B4-BE49-F238E27FC236}">
                <a16:creationId xmlns:a16="http://schemas.microsoft.com/office/drawing/2014/main" id="{8F50CAD2-93C6-427D-8877-6DE37E4E6A09}"/>
              </a:ext>
            </a:extLst>
          </p:cNvPr>
          <p:cNvPicPr>
            <a:picLocks noChangeAspect="1"/>
          </p:cNvPicPr>
          <p:nvPr/>
        </p:nvPicPr>
        <p:blipFill>
          <a:blip r:embed="rId3"/>
          <a:stretch>
            <a:fillRect/>
          </a:stretch>
        </p:blipFill>
        <p:spPr>
          <a:xfrm>
            <a:off x="7407862" y="2337758"/>
            <a:ext cx="4457700" cy="5943600"/>
          </a:xfrm>
          <a:prstGeom prst="rect">
            <a:avLst/>
          </a:prstGeom>
        </p:spPr>
      </p:pic>
    </p:spTree>
    <p:extLst>
      <p:ext uri="{BB962C8B-B14F-4D97-AF65-F5344CB8AC3E}">
        <p14:creationId xmlns:p14="http://schemas.microsoft.com/office/powerpoint/2010/main" val="2318011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454851" y="1621766"/>
            <a:ext cx="6047549" cy="6659592"/>
          </a:xfrm>
        </p:spPr>
        <p:txBody>
          <a:bodyPr/>
          <a:lstStyle/>
          <a:p>
            <a:pPr>
              <a:spcBef>
                <a:spcPts val="0"/>
              </a:spcBef>
              <a:spcAft>
                <a:spcPts val="0"/>
              </a:spcAft>
            </a:pPr>
            <a:r>
              <a:rPr lang="en-US" sz="2800" b="1" i="1" dirty="0"/>
              <a:t>Dimension Lumber</a:t>
            </a:r>
          </a:p>
          <a:p>
            <a:pPr>
              <a:spcBef>
                <a:spcPts val="0"/>
              </a:spcBef>
              <a:spcAft>
                <a:spcPts val="0"/>
              </a:spcAft>
            </a:pPr>
            <a:endParaRPr lang="en-US" sz="2800" dirty="0"/>
          </a:p>
          <a:p>
            <a:pPr>
              <a:spcBef>
                <a:spcPts val="0"/>
              </a:spcBef>
              <a:spcAft>
                <a:spcPts val="0"/>
              </a:spcAft>
            </a:pPr>
            <a:r>
              <a:rPr lang="en-US" sz="2800" dirty="0"/>
              <a:t>A grade mark identifies the species, grade, grading agency, and mill number. This information allows the product to be traced to the mill of origin, as well as establishing the structural properties of the piece of lumber.</a:t>
            </a:r>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Types and Characteristics of Lumber</a:t>
            </a:r>
          </a:p>
        </p:txBody>
      </p:sp>
      <p:pic>
        <p:nvPicPr>
          <p:cNvPr id="3" name="Picture 2">
            <a:extLst>
              <a:ext uri="{FF2B5EF4-FFF2-40B4-BE49-F238E27FC236}">
                <a16:creationId xmlns:a16="http://schemas.microsoft.com/office/drawing/2014/main" id="{8A2B6AB2-F876-4DC3-934B-166BC4B197DA}"/>
              </a:ext>
            </a:extLst>
          </p:cNvPr>
          <p:cNvPicPr>
            <a:picLocks noChangeAspect="1"/>
          </p:cNvPicPr>
          <p:nvPr/>
        </p:nvPicPr>
        <p:blipFill>
          <a:blip r:embed="rId3"/>
          <a:stretch>
            <a:fillRect/>
          </a:stretch>
        </p:blipFill>
        <p:spPr>
          <a:xfrm>
            <a:off x="7055838" y="3207408"/>
            <a:ext cx="5000625" cy="3752850"/>
          </a:xfrm>
          <a:prstGeom prst="rect">
            <a:avLst/>
          </a:prstGeom>
        </p:spPr>
      </p:pic>
    </p:spTree>
    <p:extLst>
      <p:ext uri="{BB962C8B-B14F-4D97-AF65-F5344CB8AC3E}">
        <p14:creationId xmlns:p14="http://schemas.microsoft.com/office/powerpoint/2010/main" val="1644599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Grade Marks</a:t>
            </a:r>
          </a:p>
        </p:txBody>
      </p:sp>
      <p:pic>
        <p:nvPicPr>
          <p:cNvPr id="5" name="Picture 4">
            <a:extLst>
              <a:ext uri="{FF2B5EF4-FFF2-40B4-BE49-F238E27FC236}">
                <a16:creationId xmlns:a16="http://schemas.microsoft.com/office/drawing/2014/main" id="{3F0259FA-4D95-4C82-8476-2E093602F8CA}"/>
              </a:ext>
            </a:extLst>
          </p:cNvPr>
          <p:cNvPicPr>
            <a:picLocks noChangeAspect="1"/>
          </p:cNvPicPr>
          <p:nvPr/>
        </p:nvPicPr>
        <p:blipFill>
          <a:blip r:embed="rId3"/>
          <a:stretch>
            <a:fillRect/>
          </a:stretch>
        </p:blipFill>
        <p:spPr>
          <a:xfrm>
            <a:off x="1483743" y="2309812"/>
            <a:ext cx="9972135" cy="6109569"/>
          </a:xfrm>
          <a:prstGeom prst="rect">
            <a:avLst/>
          </a:prstGeom>
        </p:spPr>
      </p:pic>
    </p:spTree>
    <p:extLst>
      <p:ext uri="{BB962C8B-B14F-4D97-AF65-F5344CB8AC3E}">
        <p14:creationId xmlns:p14="http://schemas.microsoft.com/office/powerpoint/2010/main" val="321999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Grade Marks</a:t>
            </a:r>
          </a:p>
        </p:txBody>
      </p:sp>
      <p:pic>
        <p:nvPicPr>
          <p:cNvPr id="2" name="Picture 1">
            <a:extLst>
              <a:ext uri="{FF2B5EF4-FFF2-40B4-BE49-F238E27FC236}">
                <a16:creationId xmlns:a16="http://schemas.microsoft.com/office/drawing/2014/main" id="{5B0AF4EC-2A2B-4810-B0B4-919DD883025B}"/>
              </a:ext>
            </a:extLst>
          </p:cNvPr>
          <p:cNvPicPr>
            <a:picLocks noChangeAspect="1"/>
          </p:cNvPicPr>
          <p:nvPr/>
        </p:nvPicPr>
        <p:blipFill>
          <a:blip r:embed="rId3"/>
          <a:stretch>
            <a:fillRect/>
          </a:stretch>
        </p:blipFill>
        <p:spPr>
          <a:xfrm>
            <a:off x="1489914" y="2010583"/>
            <a:ext cx="4400550" cy="3248025"/>
          </a:xfrm>
          <a:prstGeom prst="rect">
            <a:avLst/>
          </a:prstGeom>
        </p:spPr>
      </p:pic>
      <p:pic>
        <p:nvPicPr>
          <p:cNvPr id="3" name="Picture 2">
            <a:extLst>
              <a:ext uri="{FF2B5EF4-FFF2-40B4-BE49-F238E27FC236}">
                <a16:creationId xmlns:a16="http://schemas.microsoft.com/office/drawing/2014/main" id="{19A67FCE-26CD-416E-A234-B9FF0BAA840E}"/>
              </a:ext>
            </a:extLst>
          </p:cNvPr>
          <p:cNvPicPr>
            <a:picLocks noChangeAspect="1"/>
          </p:cNvPicPr>
          <p:nvPr/>
        </p:nvPicPr>
        <p:blipFill>
          <a:blip r:embed="rId4"/>
          <a:stretch>
            <a:fillRect/>
          </a:stretch>
        </p:blipFill>
        <p:spPr>
          <a:xfrm>
            <a:off x="6502400" y="4876800"/>
            <a:ext cx="5514975" cy="3943350"/>
          </a:xfrm>
          <a:prstGeom prst="rect">
            <a:avLst/>
          </a:prstGeom>
        </p:spPr>
      </p:pic>
    </p:spTree>
    <p:extLst>
      <p:ext uri="{BB962C8B-B14F-4D97-AF65-F5344CB8AC3E}">
        <p14:creationId xmlns:p14="http://schemas.microsoft.com/office/powerpoint/2010/main" val="170688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454851" y="1621766"/>
            <a:ext cx="6047549" cy="6659592"/>
          </a:xfrm>
        </p:spPr>
        <p:txBody>
          <a:bodyPr/>
          <a:lstStyle/>
          <a:p>
            <a:pPr>
              <a:spcBef>
                <a:spcPts val="0"/>
              </a:spcBef>
              <a:spcAft>
                <a:spcPts val="0"/>
              </a:spcAft>
            </a:pPr>
            <a:endParaRPr lang="en-US" sz="2800" dirty="0"/>
          </a:p>
          <a:p>
            <a:pPr>
              <a:spcBef>
                <a:spcPts val="0"/>
              </a:spcBef>
              <a:spcAft>
                <a:spcPts val="0"/>
              </a:spcAft>
            </a:pPr>
            <a:r>
              <a:rPr lang="en-US" sz="2400" dirty="0"/>
              <a:t>Dimension lumber that has been graded and sorted by visual inspection. It is primarily intended for conventional and engineered applications</a:t>
            </a:r>
          </a:p>
          <a:p>
            <a:pPr>
              <a:spcBef>
                <a:spcPts val="0"/>
              </a:spcBef>
              <a:spcAft>
                <a:spcPts val="0"/>
              </a:spcAft>
            </a:pPr>
            <a:endParaRPr lang="en-US" sz="2400" dirty="0"/>
          </a:p>
          <a:p>
            <a:pPr>
              <a:spcBef>
                <a:spcPts val="0"/>
              </a:spcBef>
              <a:spcAft>
                <a:spcPts val="0"/>
              </a:spcAft>
            </a:pPr>
            <a:r>
              <a:rPr lang="en-US" sz="2400" dirty="0"/>
              <a:t>Visual grading is the oldest stress-grading method. Stress grading determines strength and structural capacity. </a:t>
            </a:r>
          </a:p>
          <a:p>
            <a:pPr>
              <a:spcBef>
                <a:spcPts val="0"/>
              </a:spcBef>
              <a:spcAft>
                <a:spcPts val="0"/>
              </a:spcAft>
            </a:pPr>
            <a:endParaRPr lang="en-US" sz="2400" dirty="0"/>
          </a:p>
          <a:p>
            <a:pPr>
              <a:spcBef>
                <a:spcPts val="0"/>
              </a:spcBef>
              <a:spcAft>
                <a:spcPts val="0"/>
              </a:spcAft>
            </a:pPr>
            <a:r>
              <a:rPr lang="en-US" sz="2400" dirty="0"/>
              <a:t>Skilled graders examine the lumber for defects, and grade it in comparison to clear wood with a straight grain.</a:t>
            </a:r>
          </a:p>
          <a:p>
            <a:pPr>
              <a:spcBef>
                <a:spcPts val="0"/>
              </a:spcBef>
              <a:spcAft>
                <a:spcPts val="0"/>
              </a:spcAft>
            </a:pPr>
            <a:endParaRPr lang="en-US" sz="2800" dirty="0"/>
          </a:p>
          <a:p>
            <a:pPr>
              <a:spcBef>
                <a:spcPts val="0"/>
              </a:spcBef>
              <a:spcAft>
                <a:spcPts val="0"/>
              </a:spcAft>
            </a:pPr>
            <a:endParaRPr lang="en-US" sz="2800" dirty="0"/>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VISUALLY-GRADED DIMENSION LUMBER</a:t>
            </a:r>
          </a:p>
        </p:txBody>
      </p:sp>
      <p:pic>
        <p:nvPicPr>
          <p:cNvPr id="2" name="Picture 1">
            <a:extLst>
              <a:ext uri="{FF2B5EF4-FFF2-40B4-BE49-F238E27FC236}">
                <a16:creationId xmlns:a16="http://schemas.microsoft.com/office/drawing/2014/main" id="{D4B1378A-708B-475B-87A1-F83DF62F0E3E}"/>
              </a:ext>
            </a:extLst>
          </p:cNvPr>
          <p:cNvPicPr>
            <a:picLocks noChangeAspect="1"/>
          </p:cNvPicPr>
          <p:nvPr/>
        </p:nvPicPr>
        <p:blipFill>
          <a:blip r:embed="rId3"/>
          <a:stretch>
            <a:fillRect/>
          </a:stretch>
        </p:blipFill>
        <p:spPr>
          <a:xfrm>
            <a:off x="6745856" y="2457765"/>
            <a:ext cx="5337744" cy="4838070"/>
          </a:xfrm>
          <a:prstGeom prst="rect">
            <a:avLst/>
          </a:prstGeom>
        </p:spPr>
      </p:pic>
    </p:spTree>
    <p:extLst>
      <p:ext uri="{BB962C8B-B14F-4D97-AF65-F5344CB8AC3E}">
        <p14:creationId xmlns:p14="http://schemas.microsoft.com/office/powerpoint/2010/main" val="1728717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454851" y="1621766"/>
            <a:ext cx="6047549" cy="6659592"/>
          </a:xfrm>
        </p:spPr>
        <p:txBody>
          <a:bodyPr/>
          <a:lstStyle/>
          <a:p>
            <a:pPr>
              <a:spcBef>
                <a:spcPts val="0"/>
              </a:spcBef>
              <a:spcAft>
                <a:spcPts val="0"/>
              </a:spcAft>
            </a:pPr>
            <a:endParaRPr lang="en-US" sz="2800" dirty="0"/>
          </a:p>
          <a:p>
            <a:pPr>
              <a:spcBef>
                <a:spcPts val="0"/>
              </a:spcBef>
              <a:spcAft>
                <a:spcPts val="0"/>
              </a:spcAft>
            </a:pPr>
            <a:r>
              <a:rPr lang="en-US" sz="2800" dirty="0"/>
              <a:t>Visually-graded dimension lumber is further separated into four categories:</a:t>
            </a:r>
          </a:p>
          <a:p>
            <a:pPr>
              <a:spcBef>
                <a:spcPts val="0"/>
              </a:spcBef>
              <a:spcAft>
                <a:spcPts val="0"/>
              </a:spcAft>
            </a:pPr>
            <a:endParaRPr lang="en-US" sz="2400" dirty="0"/>
          </a:p>
          <a:p>
            <a:pPr marL="350838" indent="-342900">
              <a:spcBef>
                <a:spcPts val="0"/>
              </a:spcBef>
              <a:spcAft>
                <a:spcPts val="0"/>
              </a:spcAft>
              <a:buFont typeface="Arial" panose="020B0604020202020204" pitchFamily="34" charset="0"/>
              <a:buChar char="•"/>
            </a:pPr>
            <a:r>
              <a:rPr lang="en-US" sz="2400" dirty="0"/>
              <a:t>Structural Light Framing (2" to 4" thick, 2" to 4"wide) </a:t>
            </a:r>
          </a:p>
          <a:p>
            <a:pPr marL="350838" indent="-342900">
              <a:spcBef>
                <a:spcPts val="0"/>
              </a:spcBef>
              <a:spcAft>
                <a:spcPts val="0"/>
              </a:spcAft>
              <a:buFont typeface="Arial" panose="020B0604020202020204" pitchFamily="34" charset="0"/>
              <a:buChar char="•"/>
            </a:pPr>
            <a:endParaRPr lang="en-US" sz="2400" dirty="0"/>
          </a:p>
          <a:p>
            <a:pPr marL="350838" indent="-342900">
              <a:spcBef>
                <a:spcPts val="0"/>
              </a:spcBef>
              <a:spcAft>
                <a:spcPts val="0"/>
              </a:spcAft>
              <a:buFont typeface="Arial" panose="020B0604020202020204" pitchFamily="34" charset="0"/>
              <a:buChar char="•"/>
            </a:pPr>
            <a:r>
              <a:rPr lang="en-US" sz="2400" dirty="0"/>
              <a:t>Light Framing (2" to 4" thick, 2" to 4" wide)  </a:t>
            </a:r>
          </a:p>
          <a:p>
            <a:pPr marL="350838" indent="-342900">
              <a:spcBef>
                <a:spcPts val="0"/>
              </a:spcBef>
              <a:spcAft>
                <a:spcPts val="0"/>
              </a:spcAft>
              <a:buFont typeface="Arial" panose="020B0604020202020204" pitchFamily="34" charset="0"/>
              <a:buChar char="•"/>
            </a:pPr>
            <a:endParaRPr lang="en-US" sz="2400" dirty="0"/>
          </a:p>
          <a:p>
            <a:pPr marL="350838" indent="-342900">
              <a:spcBef>
                <a:spcPts val="0"/>
              </a:spcBef>
              <a:spcAft>
                <a:spcPts val="0"/>
              </a:spcAft>
              <a:buFont typeface="Arial" panose="020B0604020202020204" pitchFamily="34" charset="0"/>
              <a:buChar char="•"/>
            </a:pPr>
            <a:r>
              <a:rPr lang="en-US" sz="2400" dirty="0"/>
              <a:t>Studs (2" to 4" thick, 2" or wider)</a:t>
            </a:r>
          </a:p>
          <a:p>
            <a:pPr marL="350838" indent="-342900">
              <a:spcBef>
                <a:spcPts val="0"/>
              </a:spcBef>
              <a:spcAft>
                <a:spcPts val="0"/>
              </a:spcAft>
              <a:buFont typeface="Arial" panose="020B0604020202020204" pitchFamily="34" charset="0"/>
              <a:buChar char="•"/>
            </a:pPr>
            <a:endParaRPr lang="en-US" sz="2400" dirty="0"/>
          </a:p>
          <a:p>
            <a:pPr marL="350838" indent="-342900">
              <a:spcBef>
                <a:spcPts val="0"/>
              </a:spcBef>
              <a:spcAft>
                <a:spcPts val="0"/>
              </a:spcAft>
              <a:buFont typeface="Arial" panose="020B0604020202020204" pitchFamily="34" charset="0"/>
              <a:buChar char="•"/>
            </a:pPr>
            <a:r>
              <a:rPr lang="en-US" sz="2400" dirty="0"/>
              <a:t>Structural Joists &amp; Planks (2" to 4" thick, 5" or wider)</a:t>
            </a:r>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VISUALLY-GRADED DIMENSION LUMBER</a:t>
            </a:r>
          </a:p>
        </p:txBody>
      </p:sp>
      <p:pic>
        <p:nvPicPr>
          <p:cNvPr id="2" name="Picture 1">
            <a:extLst>
              <a:ext uri="{FF2B5EF4-FFF2-40B4-BE49-F238E27FC236}">
                <a16:creationId xmlns:a16="http://schemas.microsoft.com/office/drawing/2014/main" id="{D4B1378A-708B-475B-87A1-F83DF62F0E3E}"/>
              </a:ext>
            </a:extLst>
          </p:cNvPr>
          <p:cNvPicPr>
            <a:picLocks noChangeAspect="1"/>
          </p:cNvPicPr>
          <p:nvPr/>
        </p:nvPicPr>
        <p:blipFill>
          <a:blip r:embed="rId3"/>
          <a:stretch>
            <a:fillRect/>
          </a:stretch>
        </p:blipFill>
        <p:spPr>
          <a:xfrm>
            <a:off x="6745856" y="2457765"/>
            <a:ext cx="5337744" cy="4838070"/>
          </a:xfrm>
          <a:prstGeom prst="rect">
            <a:avLst/>
          </a:prstGeom>
        </p:spPr>
      </p:pic>
      <p:sp>
        <p:nvSpPr>
          <p:cNvPr id="3" name="TextBox 2">
            <a:extLst>
              <a:ext uri="{FF2B5EF4-FFF2-40B4-BE49-F238E27FC236}">
                <a16:creationId xmlns:a16="http://schemas.microsoft.com/office/drawing/2014/main" id="{3B393300-2159-4F9E-ACAD-901FA483CB0C}"/>
              </a:ext>
            </a:extLst>
          </p:cNvPr>
          <p:cNvSpPr txBox="1"/>
          <p:nvPr/>
        </p:nvSpPr>
        <p:spPr>
          <a:xfrm>
            <a:off x="6745856" y="7142538"/>
            <a:ext cx="5175850"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000" dirty="0">
                <a:solidFill>
                  <a:srgbClr val="000000"/>
                </a:solidFill>
              </a:rPr>
              <a:t>Dimension lumber is used for wall and roof </a:t>
            </a:r>
          </a:p>
          <a:p>
            <a:pPr defTabSz="584200" rtl="0" latinLnBrk="1" hangingPunct="0"/>
            <a:r>
              <a:rPr lang="en-US" sz="2000" dirty="0">
                <a:solidFill>
                  <a:srgbClr val="000000"/>
                </a:solidFill>
              </a:rPr>
              <a:t>framing. When lumber is used for roof </a:t>
            </a:r>
          </a:p>
          <a:p>
            <a:pPr defTabSz="584200" rtl="0" latinLnBrk="1" hangingPunct="0"/>
            <a:r>
              <a:rPr lang="en-US" sz="2000" dirty="0">
                <a:solidFill>
                  <a:srgbClr val="000000"/>
                </a:solidFill>
              </a:rPr>
              <a:t>framing, it is referred to as rafters. This </a:t>
            </a:r>
          </a:p>
          <a:p>
            <a:pPr defTabSz="584200" rtl="0" latinLnBrk="1" hangingPunct="0"/>
            <a:r>
              <a:rPr lang="en-US" sz="2000" dirty="0">
                <a:solidFill>
                  <a:srgbClr val="000000"/>
                </a:solidFill>
              </a:rPr>
              <a:t>complex rafter framing will be extremely </a:t>
            </a:r>
          </a:p>
          <a:p>
            <a:pPr defTabSz="584200" rtl="0" latinLnBrk="1" hangingPunct="0"/>
            <a:r>
              <a:rPr lang="en-US" sz="2000" dirty="0">
                <a:solidFill>
                  <a:srgbClr val="000000"/>
                </a:solidFill>
              </a:rPr>
              <a:t>difficult to detect once the sheathing and drywall are installed.</a:t>
            </a:r>
            <a:endParaRPr kumimoji="0" lang="en-US" sz="20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953792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679138" y="2035835"/>
            <a:ext cx="6047549" cy="5106838"/>
          </a:xfrm>
        </p:spPr>
        <p:txBody>
          <a:bodyPr/>
          <a:lstStyle/>
          <a:p>
            <a:pPr>
              <a:spcBef>
                <a:spcPts val="0"/>
              </a:spcBef>
              <a:spcAft>
                <a:spcPts val="0"/>
              </a:spcAft>
            </a:pPr>
            <a:endParaRPr lang="en-US" sz="2800" dirty="0"/>
          </a:p>
          <a:p>
            <a:pPr>
              <a:spcBef>
                <a:spcPts val="0"/>
              </a:spcBef>
              <a:spcAft>
                <a:spcPts val="0"/>
              </a:spcAft>
            </a:pPr>
            <a:r>
              <a:rPr lang="en-US" sz="2400" dirty="0"/>
              <a:t>Dimension lumber that has been evaluated and sorted by mechanical stress-rating equipment that involves non-destructive testing of individual pieces. It is primarily intended for engineered applications. Mechanically-graded dimension lumber is itself divided into two categories:</a:t>
            </a:r>
          </a:p>
          <a:p>
            <a:pPr>
              <a:spcBef>
                <a:spcPts val="0"/>
              </a:spcBef>
              <a:spcAft>
                <a:spcPts val="0"/>
              </a:spcAft>
            </a:pPr>
            <a:endParaRPr lang="en-US" sz="2400" dirty="0"/>
          </a:p>
          <a:p>
            <a:pPr marL="350838" indent="-342900">
              <a:spcBef>
                <a:spcPts val="0"/>
              </a:spcBef>
              <a:spcAft>
                <a:spcPts val="0"/>
              </a:spcAft>
              <a:buFont typeface="Arial" panose="020B0604020202020204" pitchFamily="34" charset="0"/>
              <a:buChar char="•"/>
            </a:pPr>
            <a:r>
              <a:rPr lang="en-US" sz="2400" dirty="0"/>
              <a:t>Machine evaluated lumber (MEL)</a:t>
            </a:r>
          </a:p>
          <a:p>
            <a:pPr marL="350838" indent="-342900">
              <a:spcBef>
                <a:spcPts val="0"/>
              </a:spcBef>
              <a:spcAft>
                <a:spcPts val="0"/>
              </a:spcAft>
              <a:buFont typeface="Arial" panose="020B0604020202020204" pitchFamily="34" charset="0"/>
              <a:buChar char="•"/>
            </a:pPr>
            <a:endParaRPr lang="en-US" sz="2400" dirty="0"/>
          </a:p>
          <a:p>
            <a:pPr marL="350838" indent="-342900">
              <a:spcBef>
                <a:spcPts val="0"/>
              </a:spcBef>
              <a:spcAft>
                <a:spcPts val="0"/>
              </a:spcAft>
              <a:buFont typeface="Arial" panose="020B0604020202020204" pitchFamily="34" charset="0"/>
              <a:buChar char="•"/>
            </a:pPr>
            <a:r>
              <a:rPr lang="en-US" sz="2400" dirty="0"/>
              <a:t>Machine stress rated (MSR) lumber</a:t>
            </a:r>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MECHANICALLY-GRADED DIMENSION LUMBER</a:t>
            </a:r>
          </a:p>
        </p:txBody>
      </p:sp>
      <p:pic>
        <p:nvPicPr>
          <p:cNvPr id="4" name="Picture 3">
            <a:extLst>
              <a:ext uri="{FF2B5EF4-FFF2-40B4-BE49-F238E27FC236}">
                <a16:creationId xmlns:a16="http://schemas.microsoft.com/office/drawing/2014/main" id="{78E7FFAA-5E4D-416F-852F-5665F648F487}"/>
              </a:ext>
            </a:extLst>
          </p:cNvPr>
          <p:cNvPicPr>
            <a:picLocks noChangeAspect="1"/>
          </p:cNvPicPr>
          <p:nvPr/>
        </p:nvPicPr>
        <p:blipFill>
          <a:blip r:embed="rId3"/>
          <a:stretch>
            <a:fillRect/>
          </a:stretch>
        </p:blipFill>
        <p:spPr>
          <a:xfrm>
            <a:off x="7263442" y="2846717"/>
            <a:ext cx="4899803" cy="3743864"/>
          </a:xfrm>
          <a:prstGeom prst="rect">
            <a:avLst/>
          </a:prstGeom>
        </p:spPr>
      </p:pic>
      <p:sp>
        <p:nvSpPr>
          <p:cNvPr id="5" name="TextBox 4">
            <a:extLst>
              <a:ext uri="{FF2B5EF4-FFF2-40B4-BE49-F238E27FC236}">
                <a16:creationId xmlns:a16="http://schemas.microsoft.com/office/drawing/2014/main" id="{1CF1E60A-2F3E-4BDB-93DC-640A915EA16D}"/>
              </a:ext>
            </a:extLst>
          </p:cNvPr>
          <p:cNvSpPr txBox="1"/>
          <p:nvPr/>
        </p:nvSpPr>
        <p:spPr>
          <a:xfrm>
            <a:off x="7263442" y="6714530"/>
            <a:ext cx="5482566"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Correlates stiffness (machine stress rated) or density (machine evaluated) to other </a:t>
            </a:r>
          </a:p>
          <a:p>
            <a:pPr defTabSz="584200" rtl="0" latinLnBrk="1" hangingPunct="0"/>
            <a:r>
              <a:rPr lang="en-US" sz="2200" dirty="0">
                <a:solidFill>
                  <a:srgbClr val="000000"/>
                </a:solidFill>
              </a:rPr>
              <a:t>properties </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106393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679138" y="2035835"/>
            <a:ext cx="6047549" cy="5106838"/>
          </a:xfrm>
        </p:spPr>
        <p:txBody>
          <a:bodyPr/>
          <a:lstStyle/>
          <a:p>
            <a:pPr>
              <a:spcBef>
                <a:spcPts val="0"/>
              </a:spcBef>
              <a:spcAft>
                <a:spcPts val="0"/>
              </a:spcAft>
            </a:pPr>
            <a:r>
              <a:rPr lang="en-US" sz="2800" i="1" dirty="0"/>
              <a:t>Machine evaluated lumber (MEL)</a:t>
            </a:r>
          </a:p>
          <a:p>
            <a:pPr>
              <a:spcBef>
                <a:spcPts val="0"/>
              </a:spcBef>
              <a:spcAft>
                <a:spcPts val="0"/>
              </a:spcAft>
            </a:pPr>
            <a:endParaRPr lang="en-US" sz="2800" dirty="0"/>
          </a:p>
          <a:p>
            <a:pPr>
              <a:spcBef>
                <a:spcPts val="0"/>
              </a:spcBef>
              <a:spcAft>
                <a:spcPts val="0"/>
              </a:spcAft>
            </a:pPr>
            <a:r>
              <a:rPr lang="en-US" sz="2400" dirty="0"/>
              <a:t>Dimension lumber that has been evaluated by calibrated mechanical grading equipment, which measures certain properties and sorts the lumber into </a:t>
            </a:r>
          </a:p>
          <a:p>
            <a:pPr>
              <a:spcBef>
                <a:spcPts val="0"/>
              </a:spcBef>
              <a:spcAft>
                <a:spcPts val="0"/>
              </a:spcAft>
            </a:pPr>
            <a:r>
              <a:rPr lang="en-US" sz="2400" dirty="0"/>
              <a:t>various strength classifications. </a:t>
            </a:r>
          </a:p>
          <a:p>
            <a:pPr>
              <a:spcBef>
                <a:spcPts val="0"/>
              </a:spcBef>
              <a:spcAft>
                <a:spcPts val="0"/>
              </a:spcAft>
            </a:pPr>
            <a:endParaRPr lang="en-US" sz="2400" dirty="0"/>
          </a:p>
          <a:p>
            <a:pPr>
              <a:spcBef>
                <a:spcPts val="0"/>
              </a:spcBef>
              <a:spcAft>
                <a:spcPts val="0"/>
              </a:spcAft>
            </a:pPr>
            <a:r>
              <a:rPr lang="en-US" sz="2400" dirty="0"/>
              <a:t>MEL lumber is also required to meet certain visual grading requirements. Machine evaluated lumber is typically 2" or less thick and 2" or more wide.</a:t>
            </a:r>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MECHANICALLY-GRADED DIMENSION LUMBER</a:t>
            </a:r>
          </a:p>
        </p:txBody>
      </p:sp>
      <p:pic>
        <p:nvPicPr>
          <p:cNvPr id="2" name="Picture 1">
            <a:extLst>
              <a:ext uri="{FF2B5EF4-FFF2-40B4-BE49-F238E27FC236}">
                <a16:creationId xmlns:a16="http://schemas.microsoft.com/office/drawing/2014/main" id="{31CDB172-3979-4ABC-BC8A-E3E2D2AB69E6}"/>
              </a:ext>
            </a:extLst>
          </p:cNvPr>
          <p:cNvPicPr>
            <a:picLocks noChangeAspect="1"/>
          </p:cNvPicPr>
          <p:nvPr/>
        </p:nvPicPr>
        <p:blipFill>
          <a:blip r:embed="rId3"/>
          <a:stretch>
            <a:fillRect/>
          </a:stretch>
        </p:blipFill>
        <p:spPr>
          <a:xfrm>
            <a:off x="7344554" y="2035835"/>
            <a:ext cx="4457700" cy="5943600"/>
          </a:xfrm>
          <a:prstGeom prst="rect">
            <a:avLst/>
          </a:prstGeom>
        </p:spPr>
      </p:pic>
    </p:spTree>
    <p:extLst>
      <p:ext uri="{BB962C8B-B14F-4D97-AF65-F5344CB8AC3E}">
        <p14:creationId xmlns:p14="http://schemas.microsoft.com/office/powerpoint/2010/main" val="2464423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xfrm>
            <a:off x="0" y="-19050"/>
            <a:ext cx="13036550" cy="9772650"/>
          </a:xfrm>
        </p:spPr>
      </p:pic>
      <p:sp>
        <p:nvSpPr>
          <p:cNvPr id="3" name="Title 2"/>
          <p:cNvSpPr>
            <a:spLocks noGrp="1"/>
          </p:cNvSpPr>
          <p:nvPr>
            <p:ph type="title"/>
          </p:nvPr>
        </p:nvSpPr>
        <p:spPr>
          <a:xfrm>
            <a:off x="762001" y="1333206"/>
            <a:ext cx="6702425" cy="1818686"/>
          </a:xfrm>
        </p:spPr>
        <p:txBody>
          <a:bodyPr/>
          <a:lstStyle/>
          <a:p>
            <a:r>
              <a:rPr lang="en-US" dirty="0"/>
              <a:t>About AWC</a:t>
            </a:r>
          </a:p>
        </p:txBody>
      </p:sp>
      <p:sp>
        <p:nvSpPr>
          <p:cNvPr id="4" name="Text Placeholder 3"/>
          <p:cNvSpPr>
            <a:spLocks noGrp="1"/>
          </p:cNvSpPr>
          <p:nvPr>
            <p:ph type="body" sz="quarter" idx="11"/>
          </p:nvPr>
        </p:nvSpPr>
        <p:spPr>
          <a:xfrm>
            <a:off x="762000" y="3441663"/>
            <a:ext cx="7658100" cy="2079027"/>
          </a:xfrm>
        </p:spPr>
        <p:txBody>
          <a:bodyPr/>
          <a:lstStyle/>
          <a:p>
            <a:r>
              <a:rPr lang="en-US" dirty="0"/>
              <a:t>Codes and Standards</a:t>
            </a:r>
          </a:p>
          <a:p>
            <a:r>
              <a:rPr lang="en-US" dirty="0"/>
              <a:t>Sustainability</a:t>
            </a:r>
          </a:p>
          <a:p>
            <a:r>
              <a:rPr lang="en-US" dirty="0"/>
              <a:t>Manufacturing Environmental Regulation</a:t>
            </a:r>
          </a:p>
          <a:p>
            <a:r>
              <a:rPr lang="en-US" dirty="0"/>
              <a:t>Advocacy and Public Policy</a:t>
            </a:r>
          </a:p>
          <a:p>
            <a:endParaRPr lang="en-US" dirty="0"/>
          </a:p>
        </p:txBody>
      </p:sp>
      <p:pic>
        <p:nvPicPr>
          <p:cNvPr id="7" name="Picture 6" descr="AWC_PowerPoint2017-01.png"/>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8940125" y="617228"/>
            <a:ext cx="3543977" cy="1431955"/>
          </a:xfrm>
          <a:prstGeom prst="rect">
            <a:avLst/>
          </a:prstGeom>
        </p:spPr>
      </p:pic>
    </p:spTree>
    <p:extLst>
      <p:ext uri="{BB962C8B-B14F-4D97-AF65-F5344CB8AC3E}">
        <p14:creationId xmlns:p14="http://schemas.microsoft.com/office/powerpoint/2010/main" val="99512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679138" y="2035834"/>
            <a:ext cx="6047549" cy="6487063"/>
          </a:xfrm>
        </p:spPr>
        <p:txBody>
          <a:bodyPr/>
          <a:lstStyle/>
          <a:p>
            <a:pPr>
              <a:spcBef>
                <a:spcPts val="0"/>
              </a:spcBef>
              <a:spcAft>
                <a:spcPts val="0"/>
              </a:spcAft>
            </a:pPr>
            <a:r>
              <a:rPr lang="en-US" sz="2800" i="1" dirty="0"/>
              <a:t>Machine stress rated (MSR) lumber</a:t>
            </a:r>
          </a:p>
          <a:p>
            <a:pPr>
              <a:spcBef>
                <a:spcPts val="0"/>
              </a:spcBef>
              <a:spcAft>
                <a:spcPts val="0"/>
              </a:spcAft>
            </a:pPr>
            <a:endParaRPr lang="en-US" sz="2800" dirty="0"/>
          </a:p>
          <a:p>
            <a:pPr>
              <a:spcBef>
                <a:spcPts val="0"/>
              </a:spcBef>
              <a:spcAft>
                <a:spcPts val="0"/>
              </a:spcAft>
            </a:pPr>
            <a:r>
              <a:rPr lang="en-US" sz="2400" dirty="0"/>
              <a:t>Dimension lumber that has been evaluated by mechanical stress-rating equipment to measure and sort the lumber according to its stiffness (which correlates with strength). </a:t>
            </a:r>
          </a:p>
          <a:p>
            <a:pPr>
              <a:spcBef>
                <a:spcPts val="0"/>
              </a:spcBef>
              <a:spcAft>
                <a:spcPts val="0"/>
              </a:spcAft>
            </a:pPr>
            <a:endParaRPr lang="en-US" sz="2400" dirty="0"/>
          </a:p>
          <a:p>
            <a:pPr>
              <a:spcBef>
                <a:spcPts val="0"/>
              </a:spcBef>
              <a:spcAft>
                <a:spcPts val="0"/>
              </a:spcAft>
            </a:pPr>
            <a:r>
              <a:rPr lang="en-US" sz="2400" dirty="0"/>
              <a:t>It is intended for any engineered application where strength and stiffness are important, such as trusses, floor or ceiling joists, or rafters. </a:t>
            </a:r>
          </a:p>
          <a:p>
            <a:pPr>
              <a:spcBef>
                <a:spcPts val="0"/>
              </a:spcBef>
              <a:spcAft>
                <a:spcPts val="0"/>
              </a:spcAft>
            </a:pPr>
            <a:endParaRPr lang="en-US" sz="2400" dirty="0"/>
          </a:p>
          <a:p>
            <a:pPr>
              <a:spcBef>
                <a:spcPts val="0"/>
              </a:spcBef>
              <a:spcAft>
                <a:spcPts val="0"/>
              </a:spcAft>
            </a:pPr>
            <a:r>
              <a:rPr lang="en-US" sz="2400" dirty="0"/>
              <a:t>MSR lumber is also required to meet certain visual grading requirements. Machine stress rated lumber is typically 2" or less thick and 2" or more wide.</a:t>
            </a:r>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MECHANICALLY-GRADED DIMENSION LUMBER</a:t>
            </a:r>
          </a:p>
        </p:txBody>
      </p:sp>
      <p:pic>
        <p:nvPicPr>
          <p:cNvPr id="2" name="Picture 1">
            <a:extLst>
              <a:ext uri="{FF2B5EF4-FFF2-40B4-BE49-F238E27FC236}">
                <a16:creationId xmlns:a16="http://schemas.microsoft.com/office/drawing/2014/main" id="{CE222B9F-C6BA-4A55-94BF-C7D064E9EE47}"/>
              </a:ext>
            </a:extLst>
          </p:cNvPr>
          <p:cNvPicPr>
            <a:picLocks noChangeAspect="1"/>
          </p:cNvPicPr>
          <p:nvPr/>
        </p:nvPicPr>
        <p:blipFill>
          <a:blip r:embed="rId3"/>
          <a:stretch>
            <a:fillRect/>
          </a:stretch>
        </p:blipFill>
        <p:spPr>
          <a:xfrm>
            <a:off x="7122537" y="2999069"/>
            <a:ext cx="5005250" cy="3755461"/>
          </a:xfrm>
          <a:prstGeom prst="rect">
            <a:avLst/>
          </a:prstGeom>
        </p:spPr>
      </p:pic>
    </p:spTree>
    <p:extLst>
      <p:ext uri="{BB962C8B-B14F-4D97-AF65-F5344CB8AC3E}">
        <p14:creationId xmlns:p14="http://schemas.microsoft.com/office/powerpoint/2010/main" val="56127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933910" y="1512499"/>
            <a:ext cx="10259156" cy="3364302"/>
          </a:xfrm>
        </p:spPr>
        <p:txBody>
          <a:bodyPr/>
          <a:lstStyle/>
          <a:p>
            <a:pPr>
              <a:spcBef>
                <a:spcPts val="0"/>
              </a:spcBef>
              <a:spcAft>
                <a:spcPts val="0"/>
              </a:spcAft>
            </a:pPr>
            <a:r>
              <a:rPr lang="en-US" sz="2800" dirty="0"/>
              <a:t>Products of rectangular cross section that are 5" or more in thickness with the width more than 2" greater than the thickness. These members, such as 6x10s, 6x12s,8x12s, 8x16s, and 10x14s, are intended primarily to resist bending loads applied to the narrow face</a:t>
            </a:r>
            <a:endParaRPr lang="en-US" sz="2400" dirty="0"/>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Beams and Stringers</a:t>
            </a:r>
          </a:p>
        </p:txBody>
      </p:sp>
      <p:pic>
        <p:nvPicPr>
          <p:cNvPr id="3" name="Picture 2">
            <a:extLst>
              <a:ext uri="{FF2B5EF4-FFF2-40B4-BE49-F238E27FC236}">
                <a16:creationId xmlns:a16="http://schemas.microsoft.com/office/drawing/2014/main" id="{36ACBE4A-5A4F-4428-B08D-65CE2DE45536}"/>
              </a:ext>
            </a:extLst>
          </p:cNvPr>
          <p:cNvPicPr>
            <a:picLocks noChangeAspect="1"/>
          </p:cNvPicPr>
          <p:nvPr/>
        </p:nvPicPr>
        <p:blipFill>
          <a:blip r:embed="rId3"/>
          <a:stretch>
            <a:fillRect/>
          </a:stretch>
        </p:blipFill>
        <p:spPr>
          <a:xfrm>
            <a:off x="5657012" y="5369628"/>
            <a:ext cx="5858409" cy="3304545"/>
          </a:xfrm>
          <a:prstGeom prst="rect">
            <a:avLst/>
          </a:prstGeom>
        </p:spPr>
      </p:pic>
    </p:spTree>
    <p:extLst>
      <p:ext uri="{BB962C8B-B14F-4D97-AF65-F5344CB8AC3E}">
        <p14:creationId xmlns:p14="http://schemas.microsoft.com/office/powerpoint/2010/main" val="1093751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679137" y="2035835"/>
            <a:ext cx="11217275" cy="2622430"/>
          </a:xfrm>
        </p:spPr>
        <p:txBody>
          <a:bodyPr/>
          <a:lstStyle/>
          <a:p>
            <a:pPr>
              <a:spcBef>
                <a:spcPts val="0"/>
              </a:spcBef>
              <a:spcAft>
                <a:spcPts val="0"/>
              </a:spcAft>
            </a:pPr>
            <a:r>
              <a:rPr lang="en-US" sz="2800" dirty="0"/>
              <a:t>Products of square or rectangular cross section that are 5" (nominal) or more in thickness, but with width not more than 2" greater than the thickness. These columns, such as 6x6s, 6x8s, 8x10s, and 12x12s, are intended primarily to resist axial loads </a:t>
            </a:r>
            <a:endParaRPr lang="en-US" sz="2400" dirty="0"/>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Posts and Timbers</a:t>
            </a:r>
          </a:p>
        </p:txBody>
      </p:sp>
      <p:pic>
        <p:nvPicPr>
          <p:cNvPr id="2" name="Picture 1">
            <a:extLst>
              <a:ext uri="{FF2B5EF4-FFF2-40B4-BE49-F238E27FC236}">
                <a16:creationId xmlns:a16="http://schemas.microsoft.com/office/drawing/2014/main" id="{93F9C9D4-E511-4746-9818-79E38AD5C912}"/>
              </a:ext>
            </a:extLst>
          </p:cNvPr>
          <p:cNvPicPr>
            <a:picLocks noChangeAspect="1"/>
          </p:cNvPicPr>
          <p:nvPr/>
        </p:nvPicPr>
        <p:blipFill>
          <a:blip r:embed="rId3"/>
          <a:stretch>
            <a:fillRect/>
          </a:stretch>
        </p:blipFill>
        <p:spPr>
          <a:xfrm>
            <a:off x="6287774" y="4658265"/>
            <a:ext cx="6181725" cy="4695825"/>
          </a:xfrm>
          <a:prstGeom prst="rect">
            <a:avLst/>
          </a:prstGeom>
        </p:spPr>
      </p:pic>
      <p:sp>
        <p:nvSpPr>
          <p:cNvPr id="4" name="TextBox 3">
            <a:extLst>
              <a:ext uri="{FF2B5EF4-FFF2-40B4-BE49-F238E27FC236}">
                <a16:creationId xmlns:a16="http://schemas.microsoft.com/office/drawing/2014/main" id="{17F8207A-6B87-41ED-9AA4-A671C0BA1A21}"/>
              </a:ext>
            </a:extLst>
          </p:cNvPr>
          <p:cNvSpPr txBox="1"/>
          <p:nvPr/>
        </p:nvSpPr>
        <p:spPr>
          <a:xfrm>
            <a:off x="679137" y="5563481"/>
            <a:ext cx="5204078" cy="23647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dirty="0"/>
              <a:t>Post frame construction is used widely in </a:t>
            </a:r>
          </a:p>
          <a:p>
            <a:pPr defTabSz="584200" rtl="0" latinLnBrk="1" hangingPunct="0"/>
            <a:r>
              <a:rPr lang="en-US" dirty="0"/>
              <a:t>the construction of agricultural buildings. </a:t>
            </a:r>
          </a:p>
          <a:p>
            <a:pPr defTabSz="584200" rtl="0" latinLnBrk="1" hangingPunct="0"/>
            <a:r>
              <a:rPr lang="en-US" dirty="0"/>
              <a:t>Tall columns are embedded in the ground and are braced from buckling by horizontal purlins. Roof trusses are supported </a:t>
            </a:r>
          </a:p>
          <a:p>
            <a:pPr defTabSz="584200" rtl="0" latinLnBrk="1" hangingPunct="0"/>
            <a:r>
              <a:rPr lang="en-US" dirty="0"/>
              <a:t>along the length of the wall by headers </a:t>
            </a:r>
          </a:p>
          <a:p>
            <a:pPr defTabSz="584200" rtl="0" latinLnBrk="1" hangingPunct="0"/>
            <a:r>
              <a:rPr lang="en-US" dirty="0"/>
              <a:t>attached to the tops of the columns.</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1061588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679138" y="2035834"/>
            <a:ext cx="6047549" cy="6487063"/>
          </a:xfrm>
        </p:spPr>
        <p:txBody>
          <a:bodyPr/>
          <a:lstStyle/>
          <a:p>
            <a:pPr>
              <a:spcBef>
                <a:spcPts val="0"/>
              </a:spcBef>
              <a:spcAft>
                <a:spcPts val="0"/>
              </a:spcAft>
            </a:pPr>
            <a:r>
              <a:rPr lang="en-US" sz="2800" dirty="0"/>
              <a:t>Lumber from 2" to 4" thick, intended for use as floor, roof, or wall sheathing. Decking is primarily applied in the flat-wise direction with the wide face of the decking in contact with supporting members. The narrow face of decking may be flat, tongue-and-grooved, or spline-and-grooved for interconnection of the decking members</a:t>
            </a:r>
            <a:endParaRPr lang="en-US" sz="2400" dirty="0"/>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Decking</a:t>
            </a:r>
          </a:p>
        </p:txBody>
      </p:sp>
      <p:pic>
        <p:nvPicPr>
          <p:cNvPr id="3" name="Picture 2">
            <a:extLst>
              <a:ext uri="{FF2B5EF4-FFF2-40B4-BE49-F238E27FC236}">
                <a16:creationId xmlns:a16="http://schemas.microsoft.com/office/drawing/2014/main" id="{5CB8D403-3469-414D-A5AB-9B7BA21E30B1}"/>
              </a:ext>
            </a:extLst>
          </p:cNvPr>
          <p:cNvPicPr>
            <a:picLocks noChangeAspect="1"/>
          </p:cNvPicPr>
          <p:nvPr/>
        </p:nvPicPr>
        <p:blipFill>
          <a:blip r:embed="rId3"/>
          <a:stretch>
            <a:fillRect/>
          </a:stretch>
        </p:blipFill>
        <p:spPr>
          <a:xfrm>
            <a:off x="7366826" y="2639683"/>
            <a:ext cx="4958836" cy="4347713"/>
          </a:xfrm>
          <a:prstGeom prst="rect">
            <a:avLst/>
          </a:prstGeom>
        </p:spPr>
      </p:pic>
    </p:spTree>
    <p:extLst>
      <p:ext uri="{BB962C8B-B14F-4D97-AF65-F5344CB8AC3E}">
        <p14:creationId xmlns:p14="http://schemas.microsoft.com/office/powerpoint/2010/main" val="297858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679138" y="1518250"/>
            <a:ext cx="6047549" cy="7004648"/>
          </a:xfrm>
        </p:spPr>
        <p:txBody>
          <a:bodyPr/>
          <a:lstStyle/>
          <a:p>
            <a:pPr>
              <a:spcBef>
                <a:spcPts val="0"/>
              </a:spcBef>
              <a:spcAft>
                <a:spcPts val="0"/>
              </a:spcAft>
            </a:pPr>
            <a:r>
              <a:rPr lang="en-US" sz="2400" dirty="0"/>
              <a:t>Dimensional lumber made of short pieces cut from traditional lumber stock. The ends of each small piece are machined in a finger profile and glued together. </a:t>
            </a:r>
          </a:p>
          <a:p>
            <a:pPr>
              <a:spcBef>
                <a:spcPts val="0"/>
              </a:spcBef>
              <a:spcAft>
                <a:spcPts val="0"/>
              </a:spcAft>
            </a:pPr>
            <a:endParaRPr lang="en-US" sz="2400" dirty="0"/>
          </a:p>
          <a:p>
            <a:pPr>
              <a:spcBef>
                <a:spcPts val="0"/>
              </a:spcBef>
              <a:spcAft>
                <a:spcPts val="0"/>
              </a:spcAft>
            </a:pPr>
            <a:r>
              <a:rPr lang="en-US" sz="2400" dirty="0"/>
              <a:t>Because structural finger-jointed lumber products are graded using the same rules that are applied to solid-sawn dimension lumber, they bear the same grade marks as may be found on solid-sawn lumber</a:t>
            </a:r>
          </a:p>
          <a:p>
            <a:pPr>
              <a:spcBef>
                <a:spcPts val="0"/>
              </a:spcBef>
              <a:spcAft>
                <a:spcPts val="0"/>
              </a:spcAft>
            </a:pPr>
            <a:endParaRPr lang="en-US" sz="2400" dirty="0"/>
          </a:p>
          <a:p>
            <a:pPr>
              <a:spcBef>
                <a:spcPts val="0"/>
              </a:spcBef>
              <a:spcAft>
                <a:spcPts val="0"/>
              </a:spcAft>
            </a:pPr>
            <a:r>
              <a:rPr lang="en-US" sz="2400" dirty="0"/>
              <a:t>There are a number of adhesives used in the fabrication of finger-jointed lumber. For more information, see the </a:t>
            </a:r>
            <a:r>
              <a:rPr lang="en-US" sz="2400" i="1" dirty="0"/>
              <a:t>Adhesives Awareness Guide</a:t>
            </a:r>
          </a:p>
        </p:txBody>
      </p:sp>
      <p:sp>
        <p:nvSpPr>
          <p:cNvPr id="8" name="Title 7">
            <a:extLst>
              <a:ext uri="{FF2B5EF4-FFF2-40B4-BE49-F238E27FC236}">
                <a16:creationId xmlns:a16="http://schemas.microsoft.com/office/drawing/2014/main" id="{47D6A377-23ED-4323-88A7-92DDA0BAC733}"/>
              </a:ext>
            </a:extLst>
          </p:cNvPr>
          <p:cNvSpPr>
            <a:spLocks noGrp="1"/>
          </p:cNvSpPr>
          <p:nvPr>
            <p:ph type="title"/>
          </p:nvPr>
        </p:nvSpPr>
        <p:spPr>
          <a:xfrm>
            <a:off x="454851" y="226505"/>
            <a:ext cx="11217275" cy="1032952"/>
          </a:xfrm>
        </p:spPr>
        <p:txBody>
          <a:bodyPr/>
          <a:lstStyle/>
          <a:p>
            <a:r>
              <a:rPr lang="en-US" dirty="0"/>
              <a:t>Finger-Jointed Lumber</a:t>
            </a:r>
          </a:p>
        </p:txBody>
      </p:sp>
      <p:pic>
        <p:nvPicPr>
          <p:cNvPr id="2" name="Picture 1">
            <a:extLst>
              <a:ext uri="{FF2B5EF4-FFF2-40B4-BE49-F238E27FC236}">
                <a16:creationId xmlns:a16="http://schemas.microsoft.com/office/drawing/2014/main" id="{B49B0BD7-2CDC-4922-8AAA-C9C1326B4D13}"/>
              </a:ext>
            </a:extLst>
          </p:cNvPr>
          <p:cNvPicPr>
            <a:picLocks noChangeAspect="1"/>
          </p:cNvPicPr>
          <p:nvPr/>
        </p:nvPicPr>
        <p:blipFill>
          <a:blip r:embed="rId3"/>
          <a:stretch>
            <a:fillRect/>
          </a:stretch>
        </p:blipFill>
        <p:spPr>
          <a:xfrm>
            <a:off x="7928801" y="2752725"/>
            <a:ext cx="3743325" cy="4248150"/>
          </a:xfrm>
          <a:prstGeom prst="rect">
            <a:avLst/>
          </a:prstGeom>
        </p:spPr>
      </p:pic>
    </p:spTree>
    <p:extLst>
      <p:ext uri="{BB962C8B-B14F-4D97-AF65-F5344CB8AC3E}">
        <p14:creationId xmlns:p14="http://schemas.microsoft.com/office/powerpoint/2010/main" val="1840842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Incidents</a:t>
            </a:r>
          </a:p>
        </p:txBody>
      </p:sp>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753381" y="1438707"/>
            <a:ext cx="11498038" cy="5013851"/>
          </a:xfrm>
        </p:spPr>
        <p:txBody>
          <a:bodyPr/>
          <a:lstStyle/>
          <a:p>
            <a:pPr>
              <a:spcBef>
                <a:spcPts val="0"/>
              </a:spcBef>
              <a:spcAft>
                <a:spcPts val="0"/>
              </a:spcAft>
            </a:pPr>
            <a:r>
              <a:rPr lang="en-US" sz="2800" dirty="0"/>
              <a:t>The National Institute of Occupational Safety and Health maintains a partial database of firefighter fatalities. </a:t>
            </a:r>
          </a:p>
          <a:p>
            <a:pPr>
              <a:spcBef>
                <a:spcPts val="0"/>
              </a:spcBef>
              <a:spcAft>
                <a:spcPts val="0"/>
              </a:spcAft>
            </a:pPr>
            <a:endParaRPr lang="en-US" sz="2800" dirty="0"/>
          </a:p>
          <a:p>
            <a:pPr>
              <a:spcBef>
                <a:spcPts val="0"/>
              </a:spcBef>
              <a:spcAft>
                <a:spcPts val="0"/>
              </a:spcAft>
            </a:pPr>
            <a:r>
              <a:rPr lang="en-US" sz="2800" dirty="0"/>
              <a:t>Each fire is reported separately with details on the fire and circumstances leading to the fatality. </a:t>
            </a:r>
          </a:p>
          <a:p>
            <a:pPr>
              <a:spcBef>
                <a:spcPts val="0"/>
              </a:spcBef>
              <a:spcAft>
                <a:spcPts val="0"/>
              </a:spcAft>
            </a:pPr>
            <a:endParaRPr lang="en-US" sz="2800" dirty="0"/>
          </a:p>
          <a:p>
            <a:pPr>
              <a:spcBef>
                <a:spcPts val="0"/>
              </a:spcBef>
              <a:spcAft>
                <a:spcPts val="0"/>
              </a:spcAft>
            </a:pPr>
            <a:r>
              <a:rPr lang="en-US" sz="2800" dirty="0"/>
              <a:t>Additionally, the reports provide a summary of fire ground management/command activities that could be improved upon.</a:t>
            </a:r>
          </a:p>
          <a:p>
            <a:pPr>
              <a:spcBef>
                <a:spcPts val="0"/>
              </a:spcBef>
              <a:spcAft>
                <a:spcPts val="0"/>
              </a:spcAft>
            </a:pPr>
            <a:endParaRPr lang="en-US" sz="2800" dirty="0"/>
          </a:p>
          <a:p>
            <a:pPr>
              <a:spcBef>
                <a:spcPts val="0"/>
              </a:spcBef>
              <a:spcAft>
                <a:spcPts val="0"/>
              </a:spcAft>
            </a:pPr>
            <a:r>
              <a:rPr lang="en-US" sz="2800" dirty="0"/>
              <a:t>This information is extremely valuable to the fire service as a learning aid.</a:t>
            </a:r>
          </a:p>
        </p:txBody>
      </p:sp>
      <p:pic>
        <p:nvPicPr>
          <p:cNvPr id="4" name="Picture 3">
            <a:extLst>
              <a:ext uri="{FF2B5EF4-FFF2-40B4-BE49-F238E27FC236}">
                <a16:creationId xmlns:a16="http://schemas.microsoft.com/office/drawing/2014/main" id="{CAD3347C-7857-4465-BD10-F48F73D2E427}"/>
              </a:ext>
            </a:extLst>
          </p:cNvPr>
          <p:cNvPicPr>
            <a:picLocks noChangeAspect="1"/>
          </p:cNvPicPr>
          <p:nvPr/>
        </p:nvPicPr>
        <p:blipFill>
          <a:blip r:embed="rId3"/>
          <a:stretch>
            <a:fillRect/>
          </a:stretch>
        </p:blipFill>
        <p:spPr>
          <a:xfrm>
            <a:off x="4416725" y="6107502"/>
            <a:ext cx="6182144" cy="3419593"/>
          </a:xfrm>
          <a:prstGeom prst="rect">
            <a:avLst/>
          </a:prstGeom>
        </p:spPr>
      </p:pic>
    </p:spTree>
    <p:extLst>
      <p:ext uri="{BB962C8B-B14F-4D97-AF65-F5344CB8AC3E}">
        <p14:creationId xmlns:p14="http://schemas.microsoft.com/office/powerpoint/2010/main" val="907315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630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b="5957"/>
          <a:stretch/>
        </p:blipFill>
        <p:spPr>
          <a:xfrm>
            <a:off x="5971033" y="1184237"/>
            <a:ext cx="6382830" cy="7978813"/>
          </a:xfrm>
        </p:spPr>
      </p:pic>
      <p:sp>
        <p:nvSpPr>
          <p:cNvPr id="3" name="Title 2"/>
          <p:cNvSpPr>
            <a:spLocks noGrp="1"/>
          </p:cNvSpPr>
          <p:nvPr>
            <p:ph type="title"/>
          </p:nvPr>
        </p:nvSpPr>
        <p:spPr/>
        <p:txBody>
          <a:bodyPr/>
          <a:lstStyle/>
          <a:p>
            <a:pPr defTabSz="584170" rtl="0"/>
            <a:r>
              <a:rPr lang="en-US" dirty="0"/>
              <a:t>Education Resources</a:t>
            </a:r>
          </a:p>
        </p:txBody>
      </p:sp>
      <p:sp>
        <p:nvSpPr>
          <p:cNvPr id="4" name="Text Placeholder 3"/>
          <p:cNvSpPr>
            <a:spLocks noGrp="1"/>
          </p:cNvSpPr>
          <p:nvPr>
            <p:ph type="body" sz="quarter" idx="11"/>
          </p:nvPr>
        </p:nvSpPr>
        <p:spPr>
          <a:xfrm>
            <a:off x="762000" y="5633546"/>
            <a:ext cx="4715255" cy="1590214"/>
          </a:xfrm>
        </p:spPr>
        <p:txBody>
          <a:bodyPr/>
          <a:lstStyle/>
          <a:p>
            <a:pPr marL="7938" indent="0" algn="l" defTabSz="584170" rtl="0">
              <a:spcBef>
                <a:spcPts val="1600"/>
              </a:spcBef>
              <a:buClr>
                <a:schemeClr val="accent2">
                  <a:lumMod val="75000"/>
                </a:schemeClr>
              </a:buClr>
              <a:buSzPct val="85000"/>
              <a:buFontTx/>
              <a:buNone/>
              <a:tabLst/>
            </a:pPr>
            <a:r>
              <a:rPr lang="en-US" dirty="0"/>
              <a:t>www.awc.org </a:t>
            </a:r>
          </a:p>
          <a:p>
            <a:pPr marL="7938" indent="0" algn="l" defTabSz="584170" rtl="0">
              <a:spcBef>
                <a:spcPts val="1600"/>
              </a:spcBef>
              <a:buClr>
                <a:schemeClr val="accent2">
                  <a:lumMod val="75000"/>
                </a:schemeClr>
              </a:buClr>
              <a:buSzPct val="85000"/>
              <a:buFontTx/>
              <a:buNone/>
              <a:tabLst/>
            </a:pPr>
            <a:r>
              <a:rPr lang="en-US" dirty="0"/>
              <a:t>Education Tab</a:t>
            </a:r>
          </a:p>
        </p:txBody>
      </p:sp>
      <p:sp>
        <p:nvSpPr>
          <p:cNvPr id="6" name="AutoShape 117"/>
          <p:cNvSpPr>
            <a:spLocks/>
          </p:cNvSpPr>
          <p:nvPr/>
        </p:nvSpPr>
        <p:spPr bwMode="auto">
          <a:xfrm rot="1403624">
            <a:off x="4745725" y="307728"/>
            <a:ext cx="1956836" cy="1964698"/>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1"/>
          </a:solidFill>
          <a:ln w="38100" cmpd="sng">
            <a:solidFill>
              <a:schemeClr val="bg2"/>
            </a:solidFill>
          </a:ln>
          <a:effectLst/>
        </p:spPr>
        <p:txBody>
          <a:bodyPr lIns="38100" tIns="38100" rIns="38100" bIns="38100" anchor="ctr"/>
          <a:lstStyle>
            <a:defPPr>
              <a:defRPr lang="es-ES"/>
            </a:defPPr>
            <a:lvl1pPr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1pPr>
            <a:lvl2pPr marL="342900" indent="1143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2pPr>
            <a:lvl3pPr marL="684213" indent="2286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3pPr>
            <a:lvl4pPr marL="1027113" indent="3429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4pPr>
            <a:lvl5pPr marL="1370013" indent="4572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5pPr>
            <a:lvl6pPr marL="22860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6pPr>
            <a:lvl7pPr marL="27432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7pPr>
            <a:lvl8pPr marL="32004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8pPr>
            <a:lvl9pPr marL="36576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9pPr>
          </a:lstStyle>
          <a:p>
            <a:pPr defTabSz="342900">
              <a:defRPr/>
            </a:pPr>
            <a:endParaRPr lang="en-US" sz="2300" dirty="0">
              <a:solidFill>
                <a:srgbClr val="44CEB9"/>
              </a:solidFill>
              <a:effectLst/>
              <a:latin typeface="Proxima Nova"/>
              <a:ea typeface="Gill Sans MT"/>
              <a:cs typeface="Proxima Nova"/>
              <a:sym typeface="Gill Sans" charset="0"/>
            </a:endParaRPr>
          </a:p>
        </p:txBody>
      </p:sp>
    </p:spTree>
    <p:extLst>
      <p:ext uri="{BB962C8B-B14F-4D97-AF65-F5344CB8AC3E}">
        <p14:creationId xmlns:p14="http://schemas.microsoft.com/office/powerpoint/2010/main" val="255173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217" y="3755137"/>
            <a:ext cx="5187172" cy="2355605"/>
          </a:xfrm>
        </p:spPr>
        <p:txBody>
          <a:bodyPr/>
          <a:lstStyle/>
          <a:p>
            <a:pPr rtl="0"/>
            <a:r>
              <a:rPr lang="en-US" sz="3911" dirty="0"/>
              <a:t>To expedite your CEUs, create an account on our website!</a:t>
            </a:r>
          </a:p>
        </p:txBody>
      </p:sp>
      <p:sp>
        <p:nvSpPr>
          <p:cNvPr id="4" name="Text Placeholder 3"/>
          <p:cNvSpPr>
            <a:spLocks noGrp="1"/>
          </p:cNvSpPr>
          <p:nvPr>
            <p:ph type="body" sz="quarter" idx="11"/>
          </p:nvPr>
        </p:nvSpPr>
        <p:spPr>
          <a:xfrm>
            <a:off x="728777" y="6549653"/>
            <a:ext cx="4538990" cy="505451"/>
          </a:xfrm>
        </p:spPr>
        <p:txBody>
          <a:bodyPr/>
          <a:lstStyle/>
          <a:p>
            <a:pPr algn="ctr" rtl="0"/>
            <a:r>
              <a:rPr lang="en-US" sz="3556" dirty="0">
                <a:solidFill>
                  <a:schemeClr val="tx1">
                    <a:lumMod val="75000"/>
                  </a:schemeClr>
                </a:solidFill>
              </a:rPr>
              <a:t>www.awc.org</a:t>
            </a:r>
          </a:p>
        </p:txBody>
      </p:sp>
      <p:pic>
        <p:nvPicPr>
          <p:cNvPr id="2" name="Picture 1"/>
          <p:cNvPicPr>
            <a:picLocks noChangeAspect="1"/>
          </p:cNvPicPr>
          <p:nvPr/>
        </p:nvPicPr>
        <p:blipFill>
          <a:blip r:embed="rId2"/>
          <a:stretch>
            <a:fillRect/>
          </a:stretch>
        </p:blipFill>
        <p:spPr>
          <a:xfrm>
            <a:off x="6188631" y="1583901"/>
            <a:ext cx="6087392" cy="6988599"/>
          </a:xfrm>
          <a:prstGeom prst="rect">
            <a:avLst/>
          </a:prstGeom>
        </p:spPr>
      </p:pic>
      <p:sp>
        <p:nvSpPr>
          <p:cNvPr id="6" name="AutoShape 117">
            <a:extLst>
              <a:ext uri="{FF2B5EF4-FFF2-40B4-BE49-F238E27FC236}">
                <a16:creationId xmlns:a16="http://schemas.microsoft.com/office/drawing/2014/main" id="{C2E10E7D-FECC-474B-BEEA-7458D8DBA513}"/>
              </a:ext>
            </a:extLst>
          </p:cNvPr>
          <p:cNvSpPr>
            <a:spLocks/>
          </p:cNvSpPr>
          <p:nvPr/>
        </p:nvSpPr>
        <p:spPr bwMode="auto">
          <a:xfrm rot="1403624">
            <a:off x="5210212" y="601550"/>
            <a:ext cx="1956836" cy="1964698"/>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1"/>
          </a:solidFill>
          <a:ln w="38100" cmpd="sng">
            <a:solidFill>
              <a:schemeClr val="bg2"/>
            </a:solidFill>
          </a:ln>
          <a:effectLst/>
        </p:spPr>
        <p:txBody>
          <a:bodyPr lIns="38100" tIns="38100" rIns="38100" bIns="38100" anchor="ctr"/>
          <a:lstStyle>
            <a:defPPr>
              <a:defRPr lang="es-ES"/>
            </a:defPPr>
            <a:lvl1pPr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1pPr>
            <a:lvl2pPr marL="342900" indent="1143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2pPr>
            <a:lvl3pPr marL="684213" indent="2286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3pPr>
            <a:lvl4pPr marL="1027113" indent="3429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4pPr>
            <a:lvl5pPr marL="1370013" indent="4572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5pPr>
            <a:lvl6pPr marL="22860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6pPr>
            <a:lvl7pPr marL="27432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7pPr>
            <a:lvl8pPr marL="32004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8pPr>
            <a:lvl9pPr marL="36576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9pPr>
          </a:lstStyle>
          <a:p>
            <a:pPr defTabSz="342900">
              <a:defRPr/>
            </a:pPr>
            <a:endParaRPr lang="en-US" sz="2300" dirty="0">
              <a:solidFill>
                <a:srgbClr val="44CEB9"/>
              </a:solidFill>
              <a:effectLst/>
              <a:latin typeface="Proxima Nova"/>
              <a:ea typeface="Gill Sans MT"/>
              <a:cs typeface="Proxima Nova"/>
              <a:sym typeface="Gill Sans" charset="0"/>
            </a:endParaRPr>
          </a:p>
        </p:txBody>
      </p:sp>
    </p:spTree>
    <p:extLst>
      <p:ext uri="{BB962C8B-B14F-4D97-AF65-F5344CB8AC3E}">
        <p14:creationId xmlns:p14="http://schemas.microsoft.com/office/powerpoint/2010/main" val="3866100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89320" y="0"/>
            <a:ext cx="7015480" cy="9753600"/>
          </a:xfrm>
          <a:prstGeom prst="rect">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a:ext>
            </a:extLst>
          </a:blip>
          <a:srcRect l="53" r="53"/>
          <a:stretch>
            <a:fillRect/>
          </a:stretch>
        </p:blipFill>
        <p:spPr>
          <a:xfrm>
            <a:off x="5715000" y="0"/>
            <a:ext cx="7289800" cy="9753600"/>
          </a:xfrm>
        </p:spPr>
      </p:pic>
      <p:sp>
        <p:nvSpPr>
          <p:cNvPr id="2" name="Title 1"/>
          <p:cNvSpPr>
            <a:spLocks noGrp="1"/>
          </p:cNvSpPr>
          <p:nvPr>
            <p:ph type="title"/>
          </p:nvPr>
        </p:nvSpPr>
        <p:spPr/>
        <p:txBody>
          <a:bodyPr/>
          <a:lstStyle/>
          <a:p>
            <a:r>
              <a:rPr lang="en-US" dirty="0"/>
              <a:t>Education Resources</a:t>
            </a:r>
          </a:p>
        </p:txBody>
      </p:sp>
      <p:sp>
        <p:nvSpPr>
          <p:cNvPr id="3" name="Text Placeholder 2"/>
          <p:cNvSpPr>
            <a:spLocks noGrp="1"/>
          </p:cNvSpPr>
          <p:nvPr>
            <p:ph type="body" sz="quarter" idx="11"/>
          </p:nvPr>
        </p:nvSpPr>
        <p:spPr/>
        <p:txBody>
          <a:bodyPr/>
          <a:lstStyle/>
          <a:p>
            <a:r>
              <a:rPr lang="en-US" dirty="0"/>
              <a:t>www.awc.org/education </a:t>
            </a:r>
            <a:br>
              <a:rPr lang="en-US" dirty="0"/>
            </a:br>
            <a:r>
              <a:rPr lang="en-US" dirty="0"/>
              <a:t>education@awc.org</a:t>
            </a:r>
          </a:p>
        </p:txBody>
      </p:sp>
      <p:sp>
        <p:nvSpPr>
          <p:cNvPr id="5" name="Text Placeholder 4"/>
          <p:cNvSpPr>
            <a:spLocks noGrp="1"/>
          </p:cNvSpPr>
          <p:nvPr>
            <p:ph type="body" sz="quarter" idx="13"/>
          </p:nvPr>
        </p:nvSpPr>
        <p:spPr/>
        <p:txBody>
          <a:bodyPr/>
          <a:lstStyle/>
          <a:p>
            <a:r>
              <a:rPr lang="en-US" dirty="0"/>
              <a:t>In-Person Seminars</a:t>
            </a:r>
          </a:p>
          <a:p>
            <a:r>
              <a:rPr lang="en-US" dirty="0"/>
              <a:t>Monthly Webinars</a:t>
            </a:r>
          </a:p>
          <a:p>
            <a:r>
              <a:rPr lang="en-US" dirty="0"/>
              <a:t>Recorded Presentations</a:t>
            </a:r>
          </a:p>
          <a:p>
            <a:r>
              <a:rPr lang="en-US" dirty="0"/>
              <a:t>CEUs Available</a:t>
            </a:r>
          </a:p>
        </p:txBody>
      </p:sp>
    </p:spTree>
    <p:extLst>
      <p:ext uri="{BB962C8B-B14F-4D97-AF65-F5344CB8AC3E}">
        <p14:creationId xmlns:p14="http://schemas.microsoft.com/office/powerpoint/2010/main" val="11981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89320" y="0"/>
            <a:ext cx="7015480" cy="9753600"/>
          </a:xfrm>
          <a:prstGeom prst="rect">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a:ext>
            </a:extLst>
          </a:blip>
          <a:srcRect l="53" r="53"/>
          <a:stretch>
            <a:fillRect/>
          </a:stretch>
        </p:blipFill>
        <p:spPr>
          <a:xfrm>
            <a:off x="5734050" y="0"/>
            <a:ext cx="7270750" cy="9753600"/>
          </a:xfrm>
        </p:spPr>
      </p:pic>
      <p:sp>
        <p:nvSpPr>
          <p:cNvPr id="2" name="Title 1"/>
          <p:cNvSpPr>
            <a:spLocks noGrp="1"/>
          </p:cNvSpPr>
          <p:nvPr>
            <p:ph type="title"/>
          </p:nvPr>
        </p:nvSpPr>
        <p:spPr>
          <a:xfrm>
            <a:off x="762002" y="3835925"/>
            <a:ext cx="4816349" cy="1818686"/>
          </a:xfrm>
        </p:spPr>
        <p:txBody>
          <a:bodyPr/>
          <a:lstStyle/>
          <a:p>
            <a:r>
              <a:rPr lang="en-US" dirty="0"/>
              <a:t>Code Official Connections</a:t>
            </a:r>
          </a:p>
        </p:txBody>
      </p:sp>
      <p:sp>
        <p:nvSpPr>
          <p:cNvPr id="3" name="Text Placeholder 2"/>
          <p:cNvSpPr>
            <a:spLocks noGrp="1"/>
          </p:cNvSpPr>
          <p:nvPr>
            <p:ph type="body" sz="quarter" idx="11"/>
          </p:nvPr>
        </p:nvSpPr>
        <p:spPr>
          <a:xfrm>
            <a:off x="762001" y="5824046"/>
            <a:ext cx="4816350" cy="1590214"/>
          </a:xfrm>
        </p:spPr>
        <p:txBody>
          <a:bodyPr/>
          <a:lstStyle/>
          <a:p>
            <a:r>
              <a:rPr lang="en-US" dirty="0"/>
              <a:t>www.awc.org/codeconnections</a:t>
            </a:r>
            <a:br>
              <a:rPr lang="en-US" dirty="0"/>
            </a:br>
            <a:r>
              <a:rPr lang="en-US" dirty="0"/>
              <a:t>membership@awc.org</a:t>
            </a:r>
          </a:p>
        </p:txBody>
      </p:sp>
      <p:sp>
        <p:nvSpPr>
          <p:cNvPr id="5" name="Text Placeholder 4"/>
          <p:cNvSpPr>
            <a:spLocks noGrp="1"/>
          </p:cNvSpPr>
          <p:nvPr>
            <p:ph type="body" sz="quarter" idx="13"/>
          </p:nvPr>
        </p:nvSpPr>
        <p:spPr>
          <a:xfrm>
            <a:off x="6492240" y="910670"/>
            <a:ext cx="5852159" cy="5887894"/>
          </a:xfrm>
        </p:spPr>
        <p:txBody>
          <a:bodyPr/>
          <a:lstStyle/>
          <a:p>
            <a:r>
              <a:rPr lang="en-US" dirty="0"/>
              <a:t>Free to Qualified Officials</a:t>
            </a:r>
          </a:p>
          <a:p>
            <a:r>
              <a:rPr lang="en-US" dirty="0"/>
              <a:t>Free Standard</a:t>
            </a:r>
          </a:p>
          <a:p>
            <a:r>
              <a:rPr lang="en-US" dirty="0"/>
              <a:t>Pubs Discounts</a:t>
            </a:r>
          </a:p>
          <a:p>
            <a:r>
              <a:rPr lang="en-US" i="1" dirty="0" err="1"/>
              <a:t>WoodPost</a:t>
            </a:r>
            <a:r>
              <a:rPr lang="en-US" dirty="0"/>
              <a:t> Newsletter</a:t>
            </a:r>
          </a:p>
          <a:p>
            <a:r>
              <a:rPr lang="en-US" dirty="0"/>
              <a:t>WoodWorks Software</a:t>
            </a:r>
          </a:p>
        </p:txBody>
      </p:sp>
    </p:spTree>
    <p:extLst>
      <p:ext uri="{BB962C8B-B14F-4D97-AF65-F5344CB8AC3E}">
        <p14:creationId xmlns:p14="http://schemas.microsoft.com/office/powerpoint/2010/main" val="1481400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51" y="1514517"/>
            <a:ext cx="11946699" cy="781321"/>
          </a:xfrm>
        </p:spPr>
        <p:txBody>
          <a:bodyPr/>
          <a:lstStyle/>
          <a:p>
            <a:pPr algn="ctr" defTabSz="584170" rtl="0"/>
            <a:r>
              <a:rPr lang="en-US" dirty="0"/>
              <a:t>Learning Objectives</a:t>
            </a:r>
          </a:p>
        </p:txBody>
      </p:sp>
      <p:sp>
        <p:nvSpPr>
          <p:cNvPr id="3" name="Text Placeholder 2"/>
          <p:cNvSpPr>
            <a:spLocks noGrp="1"/>
          </p:cNvSpPr>
          <p:nvPr>
            <p:ph type="body" sz="quarter" idx="10"/>
          </p:nvPr>
        </p:nvSpPr>
        <p:spPr/>
        <p:txBody>
          <a:bodyPr/>
          <a:lstStyle/>
          <a:p>
            <a:pPr rtl="0"/>
            <a:r>
              <a:rPr lang="en-US" dirty="0"/>
              <a:t>Upon completion, participants will be better able to identify:</a:t>
            </a:r>
          </a:p>
          <a:p>
            <a:pPr marL="7938" indent="0" algn="ctr" defTabSz="584170" rtl="0">
              <a:spcBef>
                <a:spcPts val="1600"/>
              </a:spcBef>
              <a:buClr>
                <a:schemeClr val="accent2">
                  <a:lumMod val="75000"/>
                </a:schemeClr>
              </a:buClr>
              <a:buSzPct val="85000"/>
              <a:buFontTx/>
              <a:buNone/>
              <a:tabLst/>
            </a:pPr>
            <a:endParaRPr lang="en-US" dirty="0"/>
          </a:p>
        </p:txBody>
      </p:sp>
      <p:sp>
        <p:nvSpPr>
          <p:cNvPr id="4" name="Text Placeholder 3"/>
          <p:cNvSpPr>
            <a:spLocks noGrp="1"/>
          </p:cNvSpPr>
          <p:nvPr>
            <p:ph type="body" sz="quarter" idx="12"/>
          </p:nvPr>
        </p:nvSpPr>
        <p:spPr>
          <a:xfrm>
            <a:off x="1699198" y="4589184"/>
            <a:ext cx="4420030" cy="1363781"/>
          </a:xfrm>
        </p:spPr>
        <p:txBody>
          <a:bodyPr/>
          <a:lstStyle/>
          <a:p>
            <a:pPr rtl="0"/>
            <a:r>
              <a:rPr lang="en-US" dirty="0"/>
              <a:t>Identify the types and applications of dimensional lumber</a:t>
            </a:r>
          </a:p>
        </p:txBody>
      </p:sp>
      <p:sp>
        <p:nvSpPr>
          <p:cNvPr id="5" name="Text Placeholder 4"/>
          <p:cNvSpPr>
            <a:spLocks noGrp="1"/>
          </p:cNvSpPr>
          <p:nvPr>
            <p:ph type="body" sz="quarter" idx="13"/>
          </p:nvPr>
        </p:nvSpPr>
        <p:spPr>
          <a:xfrm>
            <a:off x="1699198" y="3813047"/>
            <a:ext cx="4803202" cy="785875"/>
          </a:xfrm>
        </p:spPr>
        <p:txBody>
          <a:bodyPr anchor="ctr"/>
          <a:lstStyle/>
          <a:p>
            <a:pPr rtl="0"/>
            <a:r>
              <a:rPr lang="en-US" dirty="0"/>
              <a:t>Types and Characteristics of Lumber</a:t>
            </a:r>
          </a:p>
        </p:txBody>
      </p:sp>
      <p:sp>
        <p:nvSpPr>
          <p:cNvPr id="6" name="Text Placeholder 5"/>
          <p:cNvSpPr>
            <a:spLocks noGrp="1"/>
          </p:cNvSpPr>
          <p:nvPr>
            <p:ph type="body" sz="quarter" idx="14"/>
          </p:nvPr>
        </p:nvSpPr>
        <p:spPr>
          <a:xfrm>
            <a:off x="1699198" y="7320788"/>
            <a:ext cx="4420030" cy="991108"/>
          </a:xfrm>
        </p:spPr>
        <p:txBody>
          <a:bodyPr/>
          <a:lstStyle/>
          <a:p>
            <a:pPr rtl="0"/>
            <a:r>
              <a:rPr lang="en-US" dirty="0"/>
              <a:t>Review different common types of wood construction in residential construction</a:t>
            </a:r>
          </a:p>
        </p:txBody>
      </p:sp>
      <p:sp>
        <p:nvSpPr>
          <p:cNvPr id="7" name="Text Placeholder 6"/>
          <p:cNvSpPr>
            <a:spLocks noGrp="1"/>
          </p:cNvSpPr>
          <p:nvPr>
            <p:ph type="body" sz="quarter" idx="15"/>
          </p:nvPr>
        </p:nvSpPr>
        <p:spPr>
          <a:xfrm>
            <a:off x="1699198" y="6136756"/>
            <a:ext cx="4420030" cy="891255"/>
          </a:xfrm>
        </p:spPr>
        <p:txBody>
          <a:bodyPr/>
          <a:lstStyle/>
          <a:p>
            <a:pPr rtl="0"/>
            <a:r>
              <a:rPr lang="en-US" dirty="0"/>
              <a:t>Methods of Wood Construction</a:t>
            </a:r>
          </a:p>
        </p:txBody>
      </p:sp>
      <p:sp>
        <p:nvSpPr>
          <p:cNvPr id="8" name="Text Placeholder 7"/>
          <p:cNvSpPr>
            <a:spLocks noGrp="1"/>
          </p:cNvSpPr>
          <p:nvPr>
            <p:ph type="body" sz="quarter" idx="16"/>
          </p:nvPr>
        </p:nvSpPr>
        <p:spPr>
          <a:xfrm>
            <a:off x="7981520" y="4635377"/>
            <a:ext cx="4420030" cy="1161919"/>
          </a:xfrm>
        </p:spPr>
        <p:txBody>
          <a:bodyPr/>
          <a:lstStyle/>
          <a:p>
            <a:pPr rtl="0"/>
            <a:r>
              <a:rPr lang="en-US" dirty="0"/>
              <a:t>Examine the techniques used to limit smoke and fire spread within residential structures</a:t>
            </a:r>
          </a:p>
        </p:txBody>
      </p:sp>
      <p:sp>
        <p:nvSpPr>
          <p:cNvPr id="9" name="Text Placeholder 8"/>
          <p:cNvSpPr>
            <a:spLocks noGrp="1"/>
          </p:cNvSpPr>
          <p:nvPr>
            <p:ph type="body" sz="quarter" idx="17"/>
          </p:nvPr>
        </p:nvSpPr>
        <p:spPr>
          <a:xfrm>
            <a:off x="7981520" y="3715959"/>
            <a:ext cx="4420030" cy="832735"/>
          </a:xfrm>
        </p:spPr>
        <p:txBody>
          <a:bodyPr/>
          <a:lstStyle/>
          <a:p>
            <a:pPr rtl="0"/>
            <a:r>
              <a:rPr lang="en-US" dirty="0"/>
              <a:t>Draftstopping &amp; Fireblocking</a:t>
            </a:r>
          </a:p>
        </p:txBody>
      </p:sp>
      <p:sp>
        <p:nvSpPr>
          <p:cNvPr id="10" name="Text Placeholder 9"/>
          <p:cNvSpPr>
            <a:spLocks noGrp="1"/>
          </p:cNvSpPr>
          <p:nvPr>
            <p:ph type="body" sz="quarter" idx="18"/>
          </p:nvPr>
        </p:nvSpPr>
        <p:spPr/>
        <p:txBody>
          <a:bodyPr/>
          <a:lstStyle/>
          <a:p>
            <a:pPr rtl="0"/>
            <a:r>
              <a:rPr lang="en-US" dirty="0"/>
              <a:t>Discuss grade marks and the process used to grade lumber</a:t>
            </a:r>
          </a:p>
        </p:txBody>
      </p:sp>
      <p:sp>
        <p:nvSpPr>
          <p:cNvPr id="11" name="Text Placeholder 10"/>
          <p:cNvSpPr>
            <a:spLocks noGrp="1"/>
          </p:cNvSpPr>
          <p:nvPr>
            <p:ph type="body" sz="quarter" idx="19"/>
          </p:nvPr>
        </p:nvSpPr>
        <p:spPr/>
        <p:txBody>
          <a:bodyPr/>
          <a:lstStyle/>
          <a:p>
            <a:pPr rtl="0"/>
            <a:r>
              <a:rPr lang="en-US" dirty="0"/>
              <a:t>Grade Marks</a:t>
            </a:r>
          </a:p>
        </p:txBody>
      </p:sp>
      <p:sp>
        <p:nvSpPr>
          <p:cNvPr id="12" name="AutoShape 8"/>
          <p:cNvSpPr>
            <a:spLocks/>
          </p:cNvSpPr>
          <p:nvPr/>
        </p:nvSpPr>
        <p:spPr bwMode="auto">
          <a:xfrm>
            <a:off x="853638" y="3838021"/>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1</a:t>
            </a:r>
          </a:p>
        </p:txBody>
      </p:sp>
      <p:sp>
        <p:nvSpPr>
          <p:cNvPr id="13" name="AutoShape 8"/>
          <p:cNvSpPr>
            <a:spLocks/>
          </p:cNvSpPr>
          <p:nvPr/>
        </p:nvSpPr>
        <p:spPr bwMode="auto">
          <a:xfrm>
            <a:off x="7218659" y="3838021"/>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3</a:t>
            </a:r>
          </a:p>
        </p:txBody>
      </p:sp>
      <p:sp>
        <p:nvSpPr>
          <p:cNvPr id="14" name="AutoShape 8"/>
          <p:cNvSpPr>
            <a:spLocks/>
          </p:cNvSpPr>
          <p:nvPr/>
        </p:nvSpPr>
        <p:spPr bwMode="auto">
          <a:xfrm>
            <a:off x="853638" y="6314446"/>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2</a:t>
            </a:r>
          </a:p>
        </p:txBody>
      </p:sp>
      <p:sp>
        <p:nvSpPr>
          <p:cNvPr id="15" name="AutoShape 8"/>
          <p:cNvSpPr>
            <a:spLocks/>
          </p:cNvSpPr>
          <p:nvPr/>
        </p:nvSpPr>
        <p:spPr bwMode="auto">
          <a:xfrm>
            <a:off x="7218659" y="6314446"/>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4</a:t>
            </a:r>
          </a:p>
        </p:txBody>
      </p:sp>
    </p:spTree>
    <p:extLst>
      <p:ext uri="{BB962C8B-B14F-4D97-AF65-F5344CB8AC3E}">
        <p14:creationId xmlns:p14="http://schemas.microsoft.com/office/powerpoint/2010/main" val="3296334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07260" y="1707776"/>
            <a:ext cx="6521898" cy="6487317"/>
          </a:xfrm>
        </p:spPr>
        <p:txBody>
          <a:bodyPr/>
          <a:lstStyle/>
          <a:p>
            <a:pPr marL="350838" indent="-342900">
              <a:spcBef>
                <a:spcPts val="0"/>
              </a:spcBef>
              <a:buFont typeface="Arial" panose="020B0604020202020204" pitchFamily="34" charset="0"/>
              <a:buChar char="•"/>
            </a:pPr>
            <a:r>
              <a:rPr lang="en-US" sz="2400" dirty="0"/>
              <a:t>In the 1700s, lumber in the United States was produced from logs that were hand-hewn or hand-sawn into rectangular lumber members</a:t>
            </a:r>
          </a:p>
          <a:p>
            <a:pPr>
              <a:spcBef>
                <a:spcPts val="0"/>
              </a:spcBef>
            </a:pPr>
            <a:endParaRPr lang="en-US" sz="2400" dirty="0"/>
          </a:p>
          <a:p>
            <a:pPr marL="350838" indent="-342900">
              <a:spcBef>
                <a:spcPts val="0"/>
              </a:spcBef>
              <a:buFont typeface="Arial" panose="020B0604020202020204" pitchFamily="34" charset="0"/>
              <a:buChar char="•"/>
            </a:pPr>
            <a:r>
              <a:rPr lang="en-US" sz="2400" dirty="0"/>
              <a:t>In the mid-1800s,steam and water-powered sawmilling operations were constructed. These operations used powerful circular saws to cut logs into lumber. </a:t>
            </a:r>
          </a:p>
          <a:p>
            <a:pPr>
              <a:spcBef>
                <a:spcPts val="0"/>
              </a:spcBef>
            </a:pPr>
            <a:endParaRPr lang="en-US" sz="2400" dirty="0"/>
          </a:p>
          <a:p>
            <a:pPr marL="350838" indent="-342900">
              <a:spcBef>
                <a:spcPts val="0"/>
              </a:spcBef>
              <a:buFont typeface="Arial" panose="020B0604020202020204" pitchFamily="34" charset="0"/>
              <a:buChar char="•"/>
            </a:pPr>
            <a:r>
              <a:rPr lang="en-US" sz="2400" dirty="0"/>
              <a:t>In the early 1900s,sawmilling operations began to plane rough sawn lumber into “dressed” lumber, which made it easier to handle and grade for structural applications</a:t>
            </a:r>
          </a:p>
        </p:txBody>
      </p:sp>
      <p:sp>
        <p:nvSpPr>
          <p:cNvPr id="8" name="TextBox 7">
            <a:extLst>
              <a:ext uri="{FF2B5EF4-FFF2-40B4-BE49-F238E27FC236}">
                <a16:creationId xmlns:a16="http://schemas.microsoft.com/office/drawing/2014/main" id="{0B196C3D-F53B-4AB5-8D71-AB560F712267}"/>
              </a:ext>
            </a:extLst>
          </p:cNvPr>
          <p:cNvSpPr txBox="1"/>
          <p:nvPr/>
        </p:nvSpPr>
        <p:spPr>
          <a:xfrm>
            <a:off x="7645668" y="6707952"/>
            <a:ext cx="5138679"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600" dirty="0">
                <a:solidFill>
                  <a:srgbClr val="000000"/>
                </a:solidFill>
              </a:rPr>
              <a:t>Solid sawn, dimension lumber is used in many aspects of today's house construction. Lumber is used almost   exclusively for wall framing. It is still </a:t>
            </a:r>
          </a:p>
          <a:p>
            <a:pPr defTabSz="584200" rtl="0" latinLnBrk="1" hangingPunct="0"/>
            <a:r>
              <a:rPr lang="en-US" sz="1600" dirty="0">
                <a:solidFill>
                  <a:srgbClr val="000000"/>
                </a:solidFill>
              </a:rPr>
              <a:t>common in floor construction, but less so as </a:t>
            </a:r>
          </a:p>
          <a:p>
            <a:pPr defTabSz="584200" rtl="0" latinLnBrk="1" hangingPunct="0"/>
            <a:r>
              <a:rPr lang="en-US" sz="1600" dirty="0">
                <a:solidFill>
                  <a:srgbClr val="000000"/>
                </a:solidFill>
              </a:rPr>
              <a:t>roof framing.</a:t>
            </a:r>
            <a:endParaRPr kumimoji="0" lang="en-US" sz="1600" b="0" i="0" u="none" strike="noStrike" cap="none" spc="0" normalizeH="0" baseline="0" dirty="0">
              <a:ln>
                <a:noFill/>
              </a:ln>
              <a:solidFill>
                <a:srgbClr val="000000"/>
              </a:solidFill>
              <a:effectLst/>
              <a:uFillTx/>
              <a:latin typeface="+mn-lt"/>
              <a:ea typeface="+mn-ea"/>
              <a:cs typeface="+mn-cs"/>
              <a:sym typeface="Helvetica Neue Light"/>
            </a:endParaRPr>
          </a:p>
        </p:txBody>
      </p:sp>
      <p:sp>
        <p:nvSpPr>
          <p:cNvPr id="11" name="Title 1">
            <a:extLst>
              <a:ext uri="{FF2B5EF4-FFF2-40B4-BE49-F238E27FC236}">
                <a16:creationId xmlns:a16="http://schemas.microsoft.com/office/drawing/2014/main" id="{B8D94129-2698-4D5F-928F-CD3D1A1B538C}"/>
              </a:ext>
            </a:extLst>
          </p:cNvPr>
          <p:cNvSpPr>
            <a:spLocks noGrp="1"/>
          </p:cNvSpPr>
          <p:nvPr>
            <p:ph type="title"/>
          </p:nvPr>
        </p:nvSpPr>
        <p:spPr>
          <a:xfrm>
            <a:off x="455613" y="227013"/>
            <a:ext cx="11217275" cy="781050"/>
          </a:xfrm>
        </p:spPr>
        <p:txBody>
          <a:bodyPr/>
          <a:lstStyle/>
          <a:p>
            <a:r>
              <a:rPr lang="en-US" dirty="0"/>
              <a:t>Brief History</a:t>
            </a:r>
          </a:p>
        </p:txBody>
      </p:sp>
      <p:pic>
        <p:nvPicPr>
          <p:cNvPr id="2" name="Picture 1">
            <a:extLst>
              <a:ext uri="{FF2B5EF4-FFF2-40B4-BE49-F238E27FC236}">
                <a16:creationId xmlns:a16="http://schemas.microsoft.com/office/drawing/2014/main" id="{AD180D48-CE3C-4B60-BE4D-35E7878E8BBC}"/>
              </a:ext>
            </a:extLst>
          </p:cNvPr>
          <p:cNvPicPr>
            <a:picLocks noChangeAspect="1"/>
          </p:cNvPicPr>
          <p:nvPr/>
        </p:nvPicPr>
        <p:blipFill>
          <a:blip r:embed="rId3"/>
          <a:stretch>
            <a:fillRect/>
          </a:stretch>
        </p:blipFill>
        <p:spPr>
          <a:xfrm>
            <a:off x="8114744" y="2354589"/>
            <a:ext cx="4200525" cy="3667125"/>
          </a:xfrm>
          <a:prstGeom prst="rect">
            <a:avLst/>
          </a:prstGeom>
        </p:spPr>
      </p:pic>
    </p:spTree>
    <p:extLst>
      <p:ext uri="{BB962C8B-B14F-4D97-AF65-F5344CB8AC3E}">
        <p14:creationId xmlns:p14="http://schemas.microsoft.com/office/powerpoint/2010/main" val="1035067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nterior Page">
  <a:themeElements>
    <a:clrScheme name="American Wood Council 2">
      <a:dk1>
        <a:srgbClr val="554637"/>
      </a:dk1>
      <a:lt1>
        <a:srgbClr val="FFFFFF"/>
      </a:lt1>
      <a:dk2>
        <a:srgbClr val="897C65"/>
      </a:dk2>
      <a:lt2>
        <a:srgbClr val="FFFFFF"/>
      </a:lt2>
      <a:accent1>
        <a:srgbClr val="15582C"/>
      </a:accent1>
      <a:accent2>
        <a:srgbClr val="3BA941"/>
      </a:accent2>
      <a:accent3>
        <a:srgbClr val="143953"/>
      </a:accent3>
      <a:accent4>
        <a:srgbClr val="63838F"/>
      </a:accent4>
      <a:accent5>
        <a:srgbClr val="554637"/>
      </a:accent5>
      <a:accent6>
        <a:srgbClr val="897C65"/>
      </a:accent6>
      <a:hlink>
        <a:srgbClr val="000000"/>
      </a:hlink>
      <a:folHlink>
        <a:srgbClr val="000000"/>
      </a:folHlink>
    </a:clrScheme>
    <a:fontScheme name="Test">
      <a:majorFont>
        <a:latin typeface="Tahoma"/>
        <a:ea typeface=""/>
        <a:cs typeface=""/>
      </a:majorFont>
      <a:minorFont>
        <a:latin typeface="Tahom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eader Slides">
  <a:themeElements>
    <a:clrScheme name="American Wood Council 2">
      <a:dk1>
        <a:srgbClr val="554637"/>
      </a:dk1>
      <a:lt1>
        <a:srgbClr val="FFFFFF"/>
      </a:lt1>
      <a:dk2>
        <a:srgbClr val="897C65"/>
      </a:dk2>
      <a:lt2>
        <a:srgbClr val="FFFFFF"/>
      </a:lt2>
      <a:accent1>
        <a:srgbClr val="15582C"/>
      </a:accent1>
      <a:accent2>
        <a:srgbClr val="3BA941"/>
      </a:accent2>
      <a:accent3>
        <a:srgbClr val="143953"/>
      </a:accent3>
      <a:accent4>
        <a:srgbClr val="63838F"/>
      </a:accent4>
      <a:accent5>
        <a:srgbClr val="554637"/>
      </a:accent5>
      <a:accent6>
        <a:srgbClr val="897C65"/>
      </a:accent6>
      <a:hlink>
        <a:srgbClr val="000000"/>
      </a:hlink>
      <a:folHlink>
        <a:srgbClr val="000000"/>
      </a:folHlink>
    </a:clrScheme>
    <a:fontScheme name="Tes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21377</TotalTime>
  <Words>2625</Words>
  <Application>Microsoft Office PowerPoint</Application>
  <PresentationFormat>Custom</PresentationFormat>
  <Paragraphs>258</Paragraphs>
  <Slides>36</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Calibri</vt:lpstr>
      <vt:lpstr>Gill Sans</vt:lpstr>
      <vt:lpstr>Lucida Grande</vt:lpstr>
      <vt:lpstr>Proxima Nova</vt:lpstr>
      <vt:lpstr>Tahoma</vt:lpstr>
      <vt:lpstr>Interior Page</vt:lpstr>
      <vt:lpstr>Header Slides</vt:lpstr>
      <vt:lpstr>SOLID SAWN LUMBER </vt:lpstr>
      <vt:lpstr>Purpose of this guide</vt:lpstr>
      <vt:lpstr>About AWC</vt:lpstr>
      <vt:lpstr>Education Resources</vt:lpstr>
      <vt:lpstr>To expedite your CEUs, create an account on our website!</vt:lpstr>
      <vt:lpstr>Education Resources</vt:lpstr>
      <vt:lpstr>Code Official Connections</vt:lpstr>
      <vt:lpstr>Learning Objectives</vt:lpstr>
      <vt:lpstr>Brief History</vt:lpstr>
      <vt:lpstr>Methods of Wood Construction</vt:lpstr>
      <vt:lpstr>Methods of Wood Construction</vt:lpstr>
      <vt:lpstr>Methods of Wood Construction</vt:lpstr>
      <vt:lpstr>Methods of Wood Construction</vt:lpstr>
      <vt:lpstr>Fireblocking and Draftstopping</vt:lpstr>
      <vt:lpstr>Fireblocking and Draftstopping</vt:lpstr>
      <vt:lpstr>Fireblocking and Draftstopping</vt:lpstr>
      <vt:lpstr>Methods of Wood Construction</vt:lpstr>
      <vt:lpstr>Methods of Wood Construction</vt:lpstr>
      <vt:lpstr>Methods of Wood Construction</vt:lpstr>
      <vt:lpstr>Methods of Wood Construction</vt:lpstr>
      <vt:lpstr>Types and Characteristics of Lumber</vt:lpstr>
      <vt:lpstr>Types and Characteristics of Lumber</vt:lpstr>
      <vt:lpstr>Types and Characteristics of Lumber</vt:lpstr>
      <vt:lpstr>Grade Marks</vt:lpstr>
      <vt:lpstr>Grade Marks</vt:lpstr>
      <vt:lpstr>VISUALLY-GRADED DIMENSION LUMBER</vt:lpstr>
      <vt:lpstr>VISUALLY-GRADED DIMENSION LUMBER</vt:lpstr>
      <vt:lpstr>MECHANICALLY-GRADED DIMENSION LUMBER</vt:lpstr>
      <vt:lpstr>MECHANICALLY-GRADED DIMENSION LUMBER</vt:lpstr>
      <vt:lpstr>MECHANICALLY-GRADED DIMENSION LUMBER</vt:lpstr>
      <vt:lpstr>Beams and Stringers</vt:lpstr>
      <vt:lpstr>Posts and Timbers</vt:lpstr>
      <vt:lpstr>Decking</vt:lpstr>
      <vt:lpstr>Finger-Jointed Lumber</vt:lpstr>
      <vt:lpstr>Fire Incidents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Calvan, Mel</dc:creator>
  <cp:lastModifiedBy>O'Brocki, Raymond</cp:lastModifiedBy>
  <cp:revision>287</cp:revision>
  <dcterms:modified xsi:type="dcterms:W3CDTF">2022-01-10T16:44:50Z</dcterms:modified>
</cp:coreProperties>
</file>